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72" r:id="rId4"/>
    <p:sldId id="273" r:id="rId5"/>
    <p:sldId id="258" r:id="rId6"/>
    <p:sldId id="283" r:id="rId7"/>
    <p:sldId id="259" r:id="rId8"/>
    <p:sldId id="271" r:id="rId9"/>
    <p:sldId id="260" r:id="rId10"/>
    <p:sldId id="261" r:id="rId11"/>
    <p:sldId id="282" r:id="rId12"/>
    <p:sldId id="262" r:id="rId13"/>
    <p:sldId id="274" r:id="rId14"/>
    <p:sldId id="263" r:id="rId15"/>
    <p:sldId id="264" r:id="rId16"/>
    <p:sldId id="277" r:id="rId17"/>
    <p:sldId id="275" r:id="rId18"/>
    <p:sldId id="276" r:id="rId19"/>
    <p:sldId id="284" r:id="rId20"/>
    <p:sldId id="278" r:id="rId21"/>
    <p:sldId id="279" r:id="rId22"/>
    <p:sldId id="280" r:id="rId23"/>
    <p:sldId id="281" r:id="rId24"/>
    <p:sldId id="285" r:id="rId25"/>
    <p:sldId id="265" r:id="rId26"/>
    <p:sldId id="26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189A38-6716-43B3-9926-069FF1F9C97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C472E98E-D4EE-4BEB-89ED-6843726E6D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Project Objective:</a:t>
          </a:r>
          <a:r>
            <a:rPr lang="en-US"/>
            <a:t> Develop a classification model to predict the presence of heart disease based on various health metrics and patient demographics.</a:t>
          </a:r>
        </a:p>
      </dgm:t>
    </dgm:pt>
    <dgm:pt modelId="{8A04C9D7-9803-4341-B846-2FA7CB93D56C}" type="parTrans" cxnId="{566A946B-5578-421D-8235-C5AB6F0A8E1A}">
      <dgm:prSet/>
      <dgm:spPr/>
      <dgm:t>
        <a:bodyPr/>
        <a:lstStyle/>
        <a:p>
          <a:endParaRPr lang="en-US"/>
        </a:p>
      </dgm:t>
    </dgm:pt>
    <dgm:pt modelId="{E05A75A4-C843-4C43-9CD0-E0F776A451CA}" type="sibTrans" cxnId="{566A946B-5578-421D-8235-C5AB6F0A8E1A}">
      <dgm:prSet/>
      <dgm:spPr/>
      <dgm:t>
        <a:bodyPr/>
        <a:lstStyle/>
        <a:p>
          <a:endParaRPr lang="en-US"/>
        </a:p>
      </dgm:t>
    </dgm:pt>
    <dgm:pt modelId="{2CA3736D-B276-4786-9994-E269B35965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Significance:</a:t>
          </a:r>
          <a:r>
            <a:rPr lang="en-US"/>
            <a:t> Heart disease is a leading cause of mortality worldwide. Accurate prediction can improve patient outcomes and reduce healthcare costs.</a:t>
          </a:r>
        </a:p>
      </dgm:t>
    </dgm:pt>
    <dgm:pt modelId="{81F9F266-3AD5-4D7E-BF71-D75AD60E76F0}" type="parTrans" cxnId="{D5E31BC3-641D-4DE3-9630-4C4A9007FEC9}">
      <dgm:prSet/>
      <dgm:spPr/>
      <dgm:t>
        <a:bodyPr/>
        <a:lstStyle/>
        <a:p>
          <a:endParaRPr lang="en-US"/>
        </a:p>
      </dgm:t>
    </dgm:pt>
    <dgm:pt modelId="{EB06E16A-C0F0-484F-A988-7CABAE5A8BAE}" type="sibTrans" cxnId="{D5E31BC3-641D-4DE3-9630-4C4A9007FEC9}">
      <dgm:prSet/>
      <dgm:spPr/>
      <dgm:t>
        <a:bodyPr/>
        <a:lstStyle/>
        <a:p>
          <a:endParaRPr lang="en-US"/>
        </a:p>
      </dgm:t>
    </dgm:pt>
    <dgm:pt modelId="{396DFD03-0CA1-4FF7-B359-DD39736FD3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Personal Interest:</a:t>
          </a:r>
          <a:r>
            <a:rPr lang="en-US"/>
            <a:t> Combines my passion for healthcare and technology.</a:t>
          </a:r>
        </a:p>
      </dgm:t>
    </dgm:pt>
    <dgm:pt modelId="{2E679952-04C4-465D-A631-A147358ADC1C}" type="parTrans" cxnId="{596646DC-97A8-4449-B39D-DC22122EDB59}">
      <dgm:prSet/>
      <dgm:spPr/>
      <dgm:t>
        <a:bodyPr/>
        <a:lstStyle/>
        <a:p>
          <a:endParaRPr lang="en-US"/>
        </a:p>
      </dgm:t>
    </dgm:pt>
    <dgm:pt modelId="{442F4529-41C1-442B-8088-623FCDE38B31}" type="sibTrans" cxnId="{596646DC-97A8-4449-B39D-DC22122EDB59}">
      <dgm:prSet/>
      <dgm:spPr/>
      <dgm:t>
        <a:bodyPr/>
        <a:lstStyle/>
        <a:p>
          <a:endParaRPr lang="en-US"/>
        </a:p>
      </dgm:t>
    </dgm:pt>
    <dgm:pt modelId="{94FB7BCF-402C-4F5D-B904-ED5B8F02E79B}" type="pres">
      <dgm:prSet presAssocID="{FC189A38-6716-43B3-9926-069FF1F9C975}" presName="root" presStyleCnt="0">
        <dgm:presLayoutVars>
          <dgm:dir/>
          <dgm:resizeHandles val="exact"/>
        </dgm:presLayoutVars>
      </dgm:prSet>
      <dgm:spPr/>
    </dgm:pt>
    <dgm:pt modelId="{5D1D04ED-9B87-4C1F-A433-06FF66DDFB0D}" type="pres">
      <dgm:prSet presAssocID="{C472E98E-D4EE-4BEB-89ED-6843726E6D24}" presName="compNode" presStyleCnt="0"/>
      <dgm:spPr/>
    </dgm:pt>
    <dgm:pt modelId="{1F99A8C2-70E5-4D68-8C25-04140E42CA9C}" type="pres">
      <dgm:prSet presAssocID="{C472E98E-D4EE-4BEB-89ED-6843726E6D24}" presName="bgRect" presStyleLbl="bgShp" presStyleIdx="0" presStyleCnt="3"/>
      <dgm:spPr/>
    </dgm:pt>
    <dgm:pt modelId="{B814D053-25FE-48B3-B8AF-E193EE109BCC}" type="pres">
      <dgm:prSet presAssocID="{C472E98E-D4EE-4BEB-89ED-6843726E6D2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Organ"/>
        </a:ext>
      </dgm:extLst>
    </dgm:pt>
    <dgm:pt modelId="{622314C8-5C29-4AFA-A0C9-E464DB1F13E3}" type="pres">
      <dgm:prSet presAssocID="{C472E98E-D4EE-4BEB-89ED-6843726E6D24}" presName="spaceRect" presStyleCnt="0"/>
      <dgm:spPr/>
    </dgm:pt>
    <dgm:pt modelId="{0EC94B2B-54F9-4870-89AD-F79A768D9408}" type="pres">
      <dgm:prSet presAssocID="{C472E98E-D4EE-4BEB-89ED-6843726E6D24}" presName="parTx" presStyleLbl="revTx" presStyleIdx="0" presStyleCnt="3">
        <dgm:presLayoutVars>
          <dgm:chMax val="0"/>
          <dgm:chPref val="0"/>
        </dgm:presLayoutVars>
      </dgm:prSet>
      <dgm:spPr/>
    </dgm:pt>
    <dgm:pt modelId="{FB98DE3F-DCF9-4A49-8A67-EA148E2A22C8}" type="pres">
      <dgm:prSet presAssocID="{E05A75A4-C843-4C43-9CD0-E0F776A451CA}" presName="sibTrans" presStyleCnt="0"/>
      <dgm:spPr/>
    </dgm:pt>
    <dgm:pt modelId="{8B81F68F-A302-411B-AD5E-CC6A37FB1511}" type="pres">
      <dgm:prSet presAssocID="{2CA3736D-B276-4786-9994-E269B35965B8}" presName="compNode" presStyleCnt="0"/>
      <dgm:spPr/>
    </dgm:pt>
    <dgm:pt modelId="{6EAF8C89-00EA-4DB5-BA14-C53D43D2D243}" type="pres">
      <dgm:prSet presAssocID="{2CA3736D-B276-4786-9994-E269B35965B8}" presName="bgRect" presStyleLbl="bgShp" presStyleIdx="1" presStyleCnt="3"/>
      <dgm:spPr/>
    </dgm:pt>
    <dgm:pt modelId="{4B1250A5-7CF9-45D3-BA5C-940782448495}" type="pres">
      <dgm:prSet presAssocID="{2CA3736D-B276-4786-9994-E269B35965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D38B6ACE-C7A1-4FC7-B703-A6AA60690BD4}" type="pres">
      <dgm:prSet presAssocID="{2CA3736D-B276-4786-9994-E269B35965B8}" presName="spaceRect" presStyleCnt="0"/>
      <dgm:spPr/>
    </dgm:pt>
    <dgm:pt modelId="{4F847B3C-905C-4695-A5B2-528C56175E5E}" type="pres">
      <dgm:prSet presAssocID="{2CA3736D-B276-4786-9994-E269B35965B8}" presName="parTx" presStyleLbl="revTx" presStyleIdx="1" presStyleCnt="3">
        <dgm:presLayoutVars>
          <dgm:chMax val="0"/>
          <dgm:chPref val="0"/>
        </dgm:presLayoutVars>
      </dgm:prSet>
      <dgm:spPr/>
    </dgm:pt>
    <dgm:pt modelId="{8F0FE807-B33C-4264-AD0C-4780765663E8}" type="pres">
      <dgm:prSet presAssocID="{EB06E16A-C0F0-484F-A988-7CABAE5A8BAE}" presName="sibTrans" presStyleCnt="0"/>
      <dgm:spPr/>
    </dgm:pt>
    <dgm:pt modelId="{ECF1C3A2-A046-4363-BB4F-2CB76BA11065}" type="pres">
      <dgm:prSet presAssocID="{396DFD03-0CA1-4FF7-B359-DD39736FD36B}" presName="compNode" presStyleCnt="0"/>
      <dgm:spPr/>
    </dgm:pt>
    <dgm:pt modelId="{C0B0E400-CB83-4DD5-A34D-FCF5004D1BF0}" type="pres">
      <dgm:prSet presAssocID="{396DFD03-0CA1-4FF7-B359-DD39736FD36B}" presName="bgRect" presStyleLbl="bgShp" presStyleIdx="2" presStyleCnt="3"/>
      <dgm:spPr/>
    </dgm:pt>
    <dgm:pt modelId="{AD2446D6-0A07-48D8-A0BD-1932CDDEB668}" type="pres">
      <dgm:prSet presAssocID="{396DFD03-0CA1-4FF7-B359-DD39736FD36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Lock"/>
        </a:ext>
      </dgm:extLst>
    </dgm:pt>
    <dgm:pt modelId="{3FE66A8F-494B-40CE-8183-E3B698840FA0}" type="pres">
      <dgm:prSet presAssocID="{396DFD03-0CA1-4FF7-B359-DD39736FD36B}" presName="spaceRect" presStyleCnt="0"/>
      <dgm:spPr/>
    </dgm:pt>
    <dgm:pt modelId="{891C1921-45DE-4B13-83CB-E81DB4275325}" type="pres">
      <dgm:prSet presAssocID="{396DFD03-0CA1-4FF7-B359-DD39736FD36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8D39821-9BD3-4A81-AD81-BF988506F78F}" type="presOf" srcId="{2CA3736D-B276-4786-9994-E269B35965B8}" destId="{4F847B3C-905C-4695-A5B2-528C56175E5E}" srcOrd="0" destOrd="0" presId="urn:microsoft.com/office/officeart/2018/2/layout/IconVerticalSolidList"/>
    <dgm:cxn modelId="{14EFBB3D-8991-46ED-97B9-E74279AA1D3D}" type="presOf" srcId="{396DFD03-0CA1-4FF7-B359-DD39736FD36B}" destId="{891C1921-45DE-4B13-83CB-E81DB4275325}" srcOrd="0" destOrd="0" presId="urn:microsoft.com/office/officeart/2018/2/layout/IconVerticalSolidList"/>
    <dgm:cxn modelId="{4E19DA3F-BA3D-4A5F-BF2A-0DD1E1305E86}" type="presOf" srcId="{FC189A38-6716-43B3-9926-069FF1F9C975}" destId="{94FB7BCF-402C-4F5D-B904-ED5B8F02E79B}" srcOrd="0" destOrd="0" presId="urn:microsoft.com/office/officeart/2018/2/layout/IconVerticalSolidList"/>
    <dgm:cxn modelId="{566A946B-5578-421D-8235-C5AB6F0A8E1A}" srcId="{FC189A38-6716-43B3-9926-069FF1F9C975}" destId="{C472E98E-D4EE-4BEB-89ED-6843726E6D24}" srcOrd="0" destOrd="0" parTransId="{8A04C9D7-9803-4341-B846-2FA7CB93D56C}" sibTransId="{E05A75A4-C843-4C43-9CD0-E0F776A451CA}"/>
    <dgm:cxn modelId="{D5E31BC3-641D-4DE3-9630-4C4A9007FEC9}" srcId="{FC189A38-6716-43B3-9926-069FF1F9C975}" destId="{2CA3736D-B276-4786-9994-E269B35965B8}" srcOrd="1" destOrd="0" parTransId="{81F9F266-3AD5-4D7E-BF71-D75AD60E76F0}" sibTransId="{EB06E16A-C0F0-484F-A988-7CABAE5A8BAE}"/>
    <dgm:cxn modelId="{DEF32BC8-DFDE-4A10-99BC-7BB0C0098926}" type="presOf" srcId="{C472E98E-D4EE-4BEB-89ED-6843726E6D24}" destId="{0EC94B2B-54F9-4870-89AD-F79A768D9408}" srcOrd="0" destOrd="0" presId="urn:microsoft.com/office/officeart/2018/2/layout/IconVerticalSolidList"/>
    <dgm:cxn modelId="{596646DC-97A8-4449-B39D-DC22122EDB59}" srcId="{FC189A38-6716-43B3-9926-069FF1F9C975}" destId="{396DFD03-0CA1-4FF7-B359-DD39736FD36B}" srcOrd="2" destOrd="0" parTransId="{2E679952-04C4-465D-A631-A147358ADC1C}" sibTransId="{442F4529-41C1-442B-8088-623FCDE38B31}"/>
    <dgm:cxn modelId="{D9B1A791-EE31-40EA-85BC-E9D416D051F6}" type="presParOf" srcId="{94FB7BCF-402C-4F5D-B904-ED5B8F02E79B}" destId="{5D1D04ED-9B87-4C1F-A433-06FF66DDFB0D}" srcOrd="0" destOrd="0" presId="urn:microsoft.com/office/officeart/2018/2/layout/IconVerticalSolidList"/>
    <dgm:cxn modelId="{FC07ACC8-2A86-412F-B280-B1B4E4AACE5C}" type="presParOf" srcId="{5D1D04ED-9B87-4C1F-A433-06FF66DDFB0D}" destId="{1F99A8C2-70E5-4D68-8C25-04140E42CA9C}" srcOrd="0" destOrd="0" presId="urn:microsoft.com/office/officeart/2018/2/layout/IconVerticalSolidList"/>
    <dgm:cxn modelId="{C8FBAFAE-20C6-4E63-BB31-F4C09DA978FE}" type="presParOf" srcId="{5D1D04ED-9B87-4C1F-A433-06FF66DDFB0D}" destId="{B814D053-25FE-48B3-B8AF-E193EE109BCC}" srcOrd="1" destOrd="0" presId="urn:microsoft.com/office/officeart/2018/2/layout/IconVerticalSolidList"/>
    <dgm:cxn modelId="{F74550B0-34F3-424B-9822-E5E48C8D5E51}" type="presParOf" srcId="{5D1D04ED-9B87-4C1F-A433-06FF66DDFB0D}" destId="{622314C8-5C29-4AFA-A0C9-E464DB1F13E3}" srcOrd="2" destOrd="0" presId="urn:microsoft.com/office/officeart/2018/2/layout/IconVerticalSolidList"/>
    <dgm:cxn modelId="{A542A9B5-4287-4494-8480-18FCC8DB0944}" type="presParOf" srcId="{5D1D04ED-9B87-4C1F-A433-06FF66DDFB0D}" destId="{0EC94B2B-54F9-4870-89AD-F79A768D9408}" srcOrd="3" destOrd="0" presId="urn:microsoft.com/office/officeart/2018/2/layout/IconVerticalSolidList"/>
    <dgm:cxn modelId="{0935C6EE-98EA-4ABA-85E6-AC4F9012A2F3}" type="presParOf" srcId="{94FB7BCF-402C-4F5D-B904-ED5B8F02E79B}" destId="{FB98DE3F-DCF9-4A49-8A67-EA148E2A22C8}" srcOrd="1" destOrd="0" presId="urn:microsoft.com/office/officeart/2018/2/layout/IconVerticalSolidList"/>
    <dgm:cxn modelId="{84A32663-CA3A-4957-A6B6-E5BB0B657F53}" type="presParOf" srcId="{94FB7BCF-402C-4F5D-B904-ED5B8F02E79B}" destId="{8B81F68F-A302-411B-AD5E-CC6A37FB1511}" srcOrd="2" destOrd="0" presId="urn:microsoft.com/office/officeart/2018/2/layout/IconVerticalSolidList"/>
    <dgm:cxn modelId="{12AB2144-4E4E-4409-A2B5-B9C4894CC28E}" type="presParOf" srcId="{8B81F68F-A302-411B-AD5E-CC6A37FB1511}" destId="{6EAF8C89-00EA-4DB5-BA14-C53D43D2D243}" srcOrd="0" destOrd="0" presId="urn:microsoft.com/office/officeart/2018/2/layout/IconVerticalSolidList"/>
    <dgm:cxn modelId="{68E5E9CA-2C29-4DE0-9698-5647D31A1A95}" type="presParOf" srcId="{8B81F68F-A302-411B-AD5E-CC6A37FB1511}" destId="{4B1250A5-7CF9-45D3-BA5C-940782448495}" srcOrd="1" destOrd="0" presId="urn:microsoft.com/office/officeart/2018/2/layout/IconVerticalSolidList"/>
    <dgm:cxn modelId="{20454CB5-17B5-4493-BA39-5D145D2DF251}" type="presParOf" srcId="{8B81F68F-A302-411B-AD5E-CC6A37FB1511}" destId="{D38B6ACE-C7A1-4FC7-B703-A6AA60690BD4}" srcOrd="2" destOrd="0" presId="urn:microsoft.com/office/officeart/2018/2/layout/IconVerticalSolidList"/>
    <dgm:cxn modelId="{0BAAA2DC-9EC8-4702-B5AC-DA86E8B81C39}" type="presParOf" srcId="{8B81F68F-A302-411B-AD5E-CC6A37FB1511}" destId="{4F847B3C-905C-4695-A5B2-528C56175E5E}" srcOrd="3" destOrd="0" presId="urn:microsoft.com/office/officeart/2018/2/layout/IconVerticalSolidList"/>
    <dgm:cxn modelId="{58DD99D9-8F83-46C2-9336-D8F6EF080E29}" type="presParOf" srcId="{94FB7BCF-402C-4F5D-B904-ED5B8F02E79B}" destId="{8F0FE807-B33C-4264-AD0C-4780765663E8}" srcOrd="3" destOrd="0" presId="urn:microsoft.com/office/officeart/2018/2/layout/IconVerticalSolidList"/>
    <dgm:cxn modelId="{A61D5138-75AE-45D3-B199-F6EE3F192F88}" type="presParOf" srcId="{94FB7BCF-402C-4F5D-B904-ED5B8F02E79B}" destId="{ECF1C3A2-A046-4363-BB4F-2CB76BA11065}" srcOrd="4" destOrd="0" presId="urn:microsoft.com/office/officeart/2018/2/layout/IconVerticalSolidList"/>
    <dgm:cxn modelId="{217898CE-4D4B-4A03-A4DF-8368AB6FBC6A}" type="presParOf" srcId="{ECF1C3A2-A046-4363-BB4F-2CB76BA11065}" destId="{C0B0E400-CB83-4DD5-A34D-FCF5004D1BF0}" srcOrd="0" destOrd="0" presId="urn:microsoft.com/office/officeart/2018/2/layout/IconVerticalSolidList"/>
    <dgm:cxn modelId="{B20A9938-9744-42DF-90A9-2A6DD0C6D89E}" type="presParOf" srcId="{ECF1C3A2-A046-4363-BB4F-2CB76BA11065}" destId="{AD2446D6-0A07-48D8-A0BD-1932CDDEB668}" srcOrd="1" destOrd="0" presId="urn:microsoft.com/office/officeart/2018/2/layout/IconVerticalSolidList"/>
    <dgm:cxn modelId="{F49F3340-2F44-4E6A-8845-9F43C1B554F8}" type="presParOf" srcId="{ECF1C3A2-A046-4363-BB4F-2CB76BA11065}" destId="{3FE66A8F-494B-40CE-8183-E3B698840FA0}" srcOrd="2" destOrd="0" presId="urn:microsoft.com/office/officeart/2018/2/layout/IconVerticalSolidList"/>
    <dgm:cxn modelId="{59E74A8B-0685-4CA4-A85D-F3D89D14D738}" type="presParOf" srcId="{ECF1C3A2-A046-4363-BB4F-2CB76BA11065}" destId="{891C1921-45DE-4B13-83CB-E81DB42753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BE55A0-CF43-4CF0-BD57-06A52CAA2314}" type="doc">
      <dgm:prSet loTypeId="urn:microsoft.com/office/officeart/2005/8/layout/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576F5AA-BB70-448E-BECD-4E6F283BF123}">
      <dgm:prSet/>
      <dgm:spPr/>
      <dgm:t>
        <a:bodyPr/>
        <a:lstStyle/>
        <a:p>
          <a:pPr>
            <a:defRPr b="1"/>
          </a:pPr>
          <a:r>
            <a:rPr lang="en-US" b="1"/>
            <a:t>Heart Disease UCI Dataset:</a:t>
          </a:r>
          <a:endParaRPr lang="en-US"/>
        </a:p>
      </dgm:t>
    </dgm:pt>
    <dgm:pt modelId="{736F30C4-783E-4A0C-86B0-C1FB289A9872}" type="parTrans" cxnId="{BF764CF8-9383-497A-A356-C316E883146F}">
      <dgm:prSet/>
      <dgm:spPr/>
      <dgm:t>
        <a:bodyPr/>
        <a:lstStyle/>
        <a:p>
          <a:endParaRPr lang="en-US"/>
        </a:p>
      </dgm:t>
    </dgm:pt>
    <dgm:pt modelId="{7D41C26A-FD3B-4239-8D4B-D27F84A25186}" type="sibTrans" cxnId="{BF764CF8-9383-497A-A356-C316E883146F}">
      <dgm:prSet/>
      <dgm:spPr/>
      <dgm:t>
        <a:bodyPr/>
        <a:lstStyle/>
        <a:p>
          <a:endParaRPr lang="en-US"/>
        </a:p>
      </dgm:t>
    </dgm:pt>
    <dgm:pt modelId="{E38B0817-CBBF-4123-B489-D256438FA226}">
      <dgm:prSet/>
      <dgm:spPr/>
      <dgm:t>
        <a:bodyPr/>
        <a:lstStyle/>
        <a:p>
          <a:r>
            <a:rPr lang="en-US"/>
            <a:t>Attributes: Age, sex, chest pain type, resting blood pressure, serum cholesterol, fasting blood sugar, resting electrocardiographic results, maximum heart rate achieved, exercise-induced angina, ST depression induced by exercise, slope of peak exercise ST segment, number of major vessels, categorical variable for heart disease presence.</a:t>
          </a:r>
        </a:p>
      </dgm:t>
    </dgm:pt>
    <dgm:pt modelId="{D12B6BC7-FCAD-4DC7-8ADE-BA7BC2ADA0BA}" type="parTrans" cxnId="{7A810DFE-FE33-40C2-9D8E-F74E752EC656}">
      <dgm:prSet/>
      <dgm:spPr/>
      <dgm:t>
        <a:bodyPr/>
        <a:lstStyle/>
        <a:p>
          <a:endParaRPr lang="en-US"/>
        </a:p>
      </dgm:t>
    </dgm:pt>
    <dgm:pt modelId="{6FC863BE-6065-48D1-8095-50E76184503E}" type="sibTrans" cxnId="{7A810DFE-FE33-40C2-9D8E-F74E752EC656}">
      <dgm:prSet/>
      <dgm:spPr/>
      <dgm:t>
        <a:bodyPr/>
        <a:lstStyle/>
        <a:p>
          <a:endParaRPr lang="en-US"/>
        </a:p>
      </dgm:t>
    </dgm:pt>
    <dgm:pt modelId="{25D9CEF6-3CF9-4A4C-A30A-CDF9149B008E}">
      <dgm:prSet/>
      <dgm:spPr/>
      <dgm:t>
        <a:bodyPr/>
        <a:lstStyle/>
        <a:p>
          <a:pPr>
            <a:defRPr b="1"/>
          </a:pPr>
          <a:r>
            <a:rPr lang="en-US" b="1"/>
            <a:t>Cardiovascular Disease Dataset:</a:t>
          </a:r>
          <a:endParaRPr lang="en-US"/>
        </a:p>
      </dgm:t>
    </dgm:pt>
    <dgm:pt modelId="{A0AE2815-8D0F-4018-845A-9BA04C43AAA2}" type="parTrans" cxnId="{4C1DCC97-1260-4A41-98A2-60181CA5AE2A}">
      <dgm:prSet/>
      <dgm:spPr/>
      <dgm:t>
        <a:bodyPr/>
        <a:lstStyle/>
        <a:p>
          <a:endParaRPr lang="en-US"/>
        </a:p>
      </dgm:t>
    </dgm:pt>
    <dgm:pt modelId="{4FC6D232-AA7F-4BA1-A888-3BB350828C12}" type="sibTrans" cxnId="{4C1DCC97-1260-4A41-98A2-60181CA5AE2A}">
      <dgm:prSet/>
      <dgm:spPr/>
      <dgm:t>
        <a:bodyPr/>
        <a:lstStyle/>
        <a:p>
          <a:endParaRPr lang="en-US"/>
        </a:p>
      </dgm:t>
    </dgm:pt>
    <dgm:pt modelId="{4C93759F-3A44-4D8F-A603-CD4F24A5DC03}">
      <dgm:prSet/>
      <dgm:spPr/>
      <dgm:t>
        <a:bodyPr/>
        <a:lstStyle/>
        <a:p>
          <a:r>
            <a:rPr lang="en-US"/>
            <a:t>Attributes: Age, gender, height, weight, blood pressure, cholesterol, glucose, smoking, alcohol intake, physical activity, presence of cardiovascular disease.</a:t>
          </a:r>
        </a:p>
      </dgm:t>
    </dgm:pt>
    <dgm:pt modelId="{59124D5F-A94A-4AA8-9587-3B9E09C75D2F}" type="parTrans" cxnId="{2F42CED1-0C67-480F-AA0E-32BEC49FA6EE}">
      <dgm:prSet/>
      <dgm:spPr/>
      <dgm:t>
        <a:bodyPr/>
        <a:lstStyle/>
        <a:p>
          <a:endParaRPr lang="en-US"/>
        </a:p>
      </dgm:t>
    </dgm:pt>
    <dgm:pt modelId="{F3F8EB7E-0C57-43B0-952D-A9E678AA9272}" type="sibTrans" cxnId="{2F42CED1-0C67-480F-AA0E-32BEC49FA6EE}">
      <dgm:prSet/>
      <dgm:spPr/>
      <dgm:t>
        <a:bodyPr/>
        <a:lstStyle/>
        <a:p>
          <a:endParaRPr lang="en-US"/>
        </a:p>
      </dgm:t>
    </dgm:pt>
    <dgm:pt modelId="{13DC3382-E327-4803-B5F5-C4918F833461}">
      <dgm:prSet/>
      <dgm:spPr/>
      <dgm:t>
        <a:bodyPr/>
        <a:lstStyle/>
        <a:p>
          <a:r>
            <a:rPr lang="en-US"/>
            <a:t>Size: 70,000 records of patients.</a:t>
          </a:r>
        </a:p>
      </dgm:t>
    </dgm:pt>
    <dgm:pt modelId="{FEBE8694-BA36-4915-A4AB-14770B705997}" type="parTrans" cxnId="{CBB41370-99CC-434C-815A-8EB5A3C5667B}">
      <dgm:prSet/>
      <dgm:spPr/>
      <dgm:t>
        <a:bodyPr/>
        <a:lstStyle/>
        <a:p>
          <a:endParaRPr lang="en-US"/>
        </a:p>
      </dgm:t>
    </dgm:pt>
    <dgm:pt modelId="{B8D237A3-8A15-40C2-990B-D2DAB35E1335}" type="sibTrans" cxnId="{CBB41370-99CC-434C-815A-8EB5A3C5667B}">
      <dgm:prSet/>
      <dgm:spPr/>
      <dgm:t>
        <a:bodyPr/>
        <a:lstStyle/>
        <a:p>
          <a:endParaRPr lang="en-US"/>
        </a:p>
      </dgm:t>
    </dgm:pt>
    <dgm:pt modelId="{CD0C2379-3B74-4AD3-AFDF-6279871765F7}" type="pres">
      <dgm:prSet presAssocID="{90BE55A0-CF43-4CF0-BD57-06A52CAA2314}" presName="linear" presStyleCnt="0">
        <dgm:presLayoutVars>
          <dgm:dir/>
          <dgm:animLvl val="lvl"/>
          <dgm:resizeHandles val="exact"/>
        </dgm:presLayoutVars>
      </dgm:prSet>
      <dgm:spPr/>
    </dgm:pt>
    <dgm:pt modelId="{64DF4966-FE87-42A2-9383-579412053B81}" type="pres">
      <dgm:prSet presAssocID="{8576F5AA-BB70-448E-BECD-4E6F283BF123}" presName="parentLin" presStyleCnt="0"/>
      <dgm:spPr/>
    </dgm:pt>
    <dgm:pt modelId="{40FCAAA8-0BC8-4A28-A2C5-299BF1E5264D}" type="pres">
      <dgm:prSet presAssocID="{8576F5AA-BB70-448E-BECD-4E6F283BF123}" presName="parentLeftMargin" presStyleLbl="node1" presStyleIdx="0" presStyleCnt="2"/>
      <dgm:spPr/>
    </dgm:pt>
    <dgm:pt modelId="{3F87D789-100B-4FA4-9D4A-95A39E2BB80A}" type="pres">
      <dgm:prSet presAssocID="{8576F5AA-BB70-448E-BECD-4E6F283BF1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202A093-3449-41D9-A993-AD32757558A5}" type="pres">
      <dgm:prSet presAssocID="{8576F5AA-BB70-448E-BECD-4E6F283BF123}" presName="negativeSpace" presStyleCnt="0"/>
      <dgm:spPr/>
    </dgm:pt>
    <dgm:pt modelId="{A6C5790A-46C4-456A-9DFA-0EBF5147FC52}" type="pres">
      <dgm:prSet presAssocID="{8576F5AA-BB70-448E-BECD-4E6F283BF123}" presName="childText" presStyleLbl="conFgAcc1" presStyleIdx="0" presStyleCnt="2">
        <dgm:presLayoutVars>
          <dgm:bulletEnabled val="1"/>
        </dgm:presLayoutVars>
      </dgm:prSet>
      <dgm:spPr/>
    </dgm:pt>
    <dgm:pt modelId="{8B314383-B0F2-41FF-A9DA-EBABF2D38493}" type="pres">
      <dgm:prSet presAssocID="{7D41C26A-FD3B-4239-8D4B-D27F84A25186}" presName="spaceBetweenRectangles" presStyleCnt="0"/>
      <dgm:spPr/>
    </dgm:pt>
    <dgm:pt modelId="{05D5360E-E23C-4AC3-839C-DFD113E6731A}" type="pres">
      <dgm:prSet presAssocID="{25D9CEF6-3CF9-4A4C-A30A-CDF9149B008E}" presName="parentLin" presStyleCnt="0"/>
      <dgm:spPr/>
    </dgm:pt>
    <dgm:pt modelId="{A9340E57-479F-4442-812F-C2F50D0B2D1A}" type="pres">
      <dgm:prSet presAssocID="{25D9CEF6-3CF9-4A4C-A30A-CDF9149B008E}" presName="parentLeftMargin" presStyleLbl="node1" presStyleIdx="0" presStyleCnt="2"/>
      <dgm:spPr/>
    </dgm:pt>
    <dgm:pt modelId="{EBD64C3A-2C50-4F40-A99E-32537AE9BB66}" type="pres">
      <dgm:prSet presAssocID="{25D9CEF6-3CF9-4A4C-A30A-CDF9149B008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FE17E10-49D2-477A-854E-27C920286BF5}" type="pres">
      <dgm:prSet presAssocID="{25D9CEF6-3CF9-4A4C-A30A-CDF9149B008E}" presName="negativeSpace" presStyleCnt="0"/>
      <dgm:spPr/>
    </dgm:pt>
    <dgm:pt modelId="{D61ADACD-1F94-4009-9EBC-2ADA5DDA0727}" type="pres">
      <dgm:prSet presAssocID="{25D9CEF6-3CF9-4A4C-A30A-CDF9149B008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A1C2901-5598-4EED-ADF9-5FAB2A9C08B2}" type="presOf" srcId="{4C93759F-3A44-4D8F-A603-CD4F24A5DC03}" destId="{D61ADACD-1F94-4009-9EBC-2ADA5DDA0727}" srcOrd="0" destOrd="0" presId="urn:microsoft.com/office/officeart/2005/8/layout/list1"/>
    <dgm:cxn modelId="{21FB2E61-F68F-4AF0-8D55-7CCA40059C2A}" type="presOf" srcId="{90BE55A0-CF43-4CF0-BD57-06A52CAA2314}" destId="{CD0C2379-3B74-4AD3-AFDF-6279871765F7}" srcOrd="0" destOrd="0" presId="urn:microsoft.com/office/officeart/2005/8/layout/list1"/>
    <dgm:cxn modelId="{85586C6B-6C70-4627-A87F-011F7CD59DFC}" type="presOf" srcId="{8576F5AA-BB70-448E-BECD-4E6F283BF123}" destId="{40FCAAA8-0BC8-4A28-A2C5-299BF1E5264D}" srcOrd="0" destOrd="0" presId="urn:microsoft.com/office/officeart/2005/8/layout/list1"/>
    <dgm:cxn modelId="{CBB41370-99CC-434C-815A-8EB5A3C5667B}" srcId="{25D9CEF6-3CF9-4A4C-A30A-CDF9149B008E}" destId="{13DC3382-E327-4803-B5F5-C4918F833461}" srcOrd="1" destOrd="0" parTransId="{FEBE8694-BA36-4915-A4AB-14770B705997}" sibTransId="{B8D237A3-8A15-40C2-990B-D2DAB35E1335}"/>
    <dgm:cxn modelId="{4C1DCC97-1260-4A41-98A2-60181CA5AE2A}" srcId="{90BE55A0-CF43-4CF0-BD57-06A52CAA2314}" destId="{25D9CEF6-3CF9-4A4C-A30A-CDF9149B008E}" srcOrd="1" destOrd="0" parTransId="{A0AE2815-8D0F-4018-845A-9BA04C43AAA2}" sibTransId="{4FC6D232-AA7F-4BA1-A888-3BB350828C12}"/>
    <dgm:cxn modelId="{B42EBDA4-5212-44CA-B3CE-0BBD5A26948D}" type="presOf" srcId="{25D9CEF6-3CF9-4A4C-A30A-CDF9149B008E}" destId="{A9340E57-479F-4442-812F-C2F50D0B2D1A}" srcOrd="0" destOrd="0" presId="urn:microsoft.com/office/officeart/2005/8/layout/list1"/>
    <dgm:cxn modelId="{2F42CED1-0C67-480F-AA0E-32BEC49FA6EE}" srcId="{25D9CEF6-3CF9-4A4C-A30A-CDF9149B008E}" destId="{4C93759F-3A44-4D8F-A603-CD4F24A5DC03}" srcOrd="0" destOrd="0" parTransId="{59124D5F-A94A-4AA8-9587-3B9E09C75D2F}" sibTransId="{F3F8EB7E-0C57-43B0-952D-A9E678AA9272}"/>
    <dgm:cxn modelId="{C20830DE-8F88-42FB-9D00-A38446258217}" type="presOf" srcId="{8576F5AA-BB70-448E-BECD-4E6F283BF123}" destId="{3F87D789-100B-4FA4-9D4A-95A39E2BB80A}" srcOrd="1" destOrd="0" presId="urn:microsoft.com/office/officeart/2005/8/layout/list1"/>
    <dgm:cxn modelId="{D0BC5EE8-39AA-4850-AB31-547CAB0C5B6D}" type="presOf" srcId="{25D9CEF6-3CF9-4A4C-A30A-CDF9149B008E}" destId="{EBD64C3A-2C50-4F40-A99E-32537AE9BB66}" srcOrd="1" destOrd="0" presId="urn:microsoft.com/office/officeart/2005/8/layout/list1"/>
    <dgm:cxn modelId="{41FE8EF1-CFCB-4558-9781-2BFC8B8C544B}" type="presOf" srcId="{E38B0817-CBBF-4123-B489-D256438FA226}" destId="{A6C5790A-46C4-456A-9DFA-0EBF5147FC52}" srcOrd="0" destOrd="0" presId="urn:microsoft.com/office/officeart/2005/8/layout/list1"/>
    <dgm:cxn modelId="{BF764CF8-9383-497A-A356-C316E883146F}" srcId="{90BE55A0-CF43-4CF0-BD57-06A52CAA2314}" destId="{8576F5AA-BB70-448E-BECD-4E6F283BF123}" srcOrd="0" destOrd="0" parTransId="{736F30C4-783E-4A0C-86B0-C1FB289A9872}" sibTransId="{7D41C26A-FD3B-4239-8D4B-D27F84A25186}"/>
    <dgm:cxn modelId="{C297DBF9-1AE4-458D-93A0-D50AF87A7573}" type="presOf" srcId="{13DC3382-E327-4803-B5F5-C4918F833461}" destId="{D61ADACD-1F94-4009-9EBC-2ADA5DDA0727}" srcOrd="0" destOrd="1" presId="urn:microsoft.com/office/officeart/2005/8/layout/list1"/>
    <dgm:cxn modelId="{7A810DFE-FE33-40C2-9D8E-F74E752EC656}" srcId="{8576F5AA-BB70-448E-BECD-4E6F283BF123}" destId="{E38B0817-CBBF-4123-B489-D256438FA226}" srcOrd="0" destOrd="0" parTransId="{D12B6BC7-FCAD-4DC7-8ADE-BA7BC2ADA0BA}" sibTransId="{6FC863BE-6065-48D1-8095-50E76184503E}"/>
    <dgm:cxn modelId="{DBBB4667-C276-4886-964B-3BA295863FFD}" type="presParOf" srcId="{CD0C2379-3B74-4AD3-AFDF-6279871765F7}" destId="{64DF4966-FE87-42A2-9383-579412053B81}" srcOrd="0" destOrd="0" presId="urn:microsoft.com/office/officeart/2005/8/layout/list1"/>
    <dgm:cxn modelId="{E16F8BF1-EBCF-4DB6-AF58-2004413EF0AC}" type="presParOf" srcId="{64DF4966-FE87-42A2-9383-579412053B81}" destId="{40FCAAA8-0BC8-4A28-A2C5-299BF1E5264D}" srcOrd="0" destOrd="0" presId="urn:microsoft.com/office/officeart/2005/8/layout/list1"/>
    <dgm:cxn modelId="{209FA72B-B28C-4E61-A766-E29E61957235}" type="presParOf" srcId="{64DF4966-FE87-42A2-9383-579412053B81}" destId="{3F87D789-100B-4FA4-9D4A-95A39E2BB80A}" srcOrd="1" destOrd="0" presId="urn:microsoft.com/office/officeart/2005/8/layout/list1"/>
    <dgm:cxn modelId="{AB39601D-4D46-4FD9-9795-50FC011295C3}" type="presParOf" srcId="{CD0C2379-3B74-4AD3-AFDF-6279871765F7}" destId="{5202A093-3449-41D9-A993-AD32757558A5}" srcOrd="1" destOrd="0" presId="urn:microsoft.com/office/officeart/2005/8/layout/list1"/>
    <dgm:cxn modelId="{124350B5-DC83-4FF4-88B6-8D8C91CA0AE6}" type="presParOf" srcId="{CD0C2379-3B74-4AD3-AFDF-6279871765F7}" destId="{A6C5790A-46C4-456A-9DFA-0EBF5147FC52}" srcOrd="2" destOrd="0" presId="urn:microsoft.com/office/officeart/2005/8/layout/list1"/>
    <dgm:cxn modelId="{0A29B2BD-AD1D-40EC-98E9-5CA950974AAD}" type="presParOf" srcId="{CD0C2379-3B74-4AD3-AFDF-6279871765F7}" destId="{8B314383-B0F2-41FF-A9DA-EBABF2D38493}" srcOrd="3" destOrd="0" presId="urn:microsoft.com/office/officeart/2005/8/layout/list1"/>
    <dgm:cxn modelId="{8F7D751A-CBD4-4EE7-8DF9-79600F6E6B6A}" type="presParOf" srcId="{CD0C2379-3B74-4AD3-AFDF-6279871765F7}" destId="{05D5360E-E23C-4AC3-839C-DFD113E6731A}" srcOrd="4" destOrd="0" presId="urn:microsoft.com/office/officeart/2005/8/layout/list1"/>
    <dgm:cxn modelId="{E3028A8A-5CD1-491D-80ED-258293EB0CBF}" type="presParOf" srcId="{05D5360E-E23C-4AC3-839C-DFD113E6731A}" destId="{A9340E57-479F-4442-812F-C2F50D0B2D1A}" srcOrd="0" destOrd="0" presId="urn:microsoft.com/office/officeart/2005/8/layout/list1"/>
    <dgm:cxn modelId="{46DED4CA-7503-47A0-863A-C8193F26A6C3}" type="presParOf" srcId="{05D5360E-E23C-4AC3-839C-DFD113E6731A}" destId="{EBD64C3A-2C50-4F40-A99E-32537AE9BB66}" srcOrd="1" destOrd="0" presId="urn:microsoft.com/office/officeart/2005/8/layout/list1"/>
    <dgm:cxn modelId="{73739ED1-E3CC-41D3-944A-8E3274DB080E}" type="presParOf" srcId="{CD0C2379-3B74-4AD3-AFDF-6279871765F7}" destId="{CFE17E10-49D2-477A-854E-27C920286BF5}" srcOrd="5" destOrd="0" presId="urn:microsoft.com/office/officeart/2005/8/layout/list1"/>
    <dgm:cxn modelId="{87F44FD7-BA36-4AF5-B1F7-DAEE44F1A325}" type="presParOf" srcId="{CD0C2379-3B74-4AD3-AFDF-6279871765F7}" destId="{D61ADACD-1F94-4009-9EBC-2ADA5DDA072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AC97D8-DBBD-4F1D-A7AB-F07778239C3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BFF8561-4F20-4B13-932F-316542F51327}">
      <dgm:prSet/>
      <dgm:spPr/>
      <dgm:t>
        <a:bodyPr/>
        <a:lstStyle/>
        <a:p>
          <a:r>
            <a:rPr lang="en-US" b="1"/>
            <a:t>Creating New Features:</a:t>
          </a:r>
          <a:r>
            <a:rPr lang="en-US"/>
            <a:t> Derive new features from existing data, such as BMI from height and weight, or age groups.</a:t>
          </a:r>
        </a:p>
      </dgm:t>
    </dgm:pt>
    <dgm:pt modelId="{56E58135-1251-4C0E-88E6-D5CA7A47C8D6}" type="parTrans" cxnId="{9EE0F27A-AF7D-400A-8378-DA6A30E0D70B}">
      <dgm:prSet/>
      <dgm:spPr/>
      <dgm:t>
        <a:bodyPr/>
        <a:lstStyle/>
        <a:p>
          <a:endParaRPr lang="en-US"/>
        </a:p>
      </dgm:t>
    </dgm:pt>
    <dgm:pt modelId="{D152C2B0-C837-4BAB-99CA-BBD6D7A6E2A6}" type="sibTrans" cxnId="{9EE0F27A-AF7D-400A-8378-DA6A30E0D70B}">
      <dgm:prSet/>
      <dgm:spPr/>
      <dgm:t>
        <a:bodyPr/>
        <a:lstStyle/>
        <a:p>
          <a:endParaRPr lang="en-US"/>
        </a:p>
      </dgm:t>
    </dgm:pt>
    <dgm:pt modelId="{CADE9C17-39B1-4FF5-BC4B-FF53B16CD91B}">
      <dgm:prSet/>
      <dgm:spPr/>
      <dgm:t>
        <a:bodyPr/>
        <a:lstStyle/>
        <a:p>
          <a:r>
            <a:rPr lang="en-US" b="1"/>
            <a:t>Feature Selection:</a:t>
          </a:r>
          <a:r>
            <a:rPr lang="en-US"/>
            <a:t> Use techniques like correlation matrix, Recursive Feature Elimination (RFE), or feature importance from tree-based models to select relevant features.</a:t>
          </a:r>
        </a:p>
      </dgm:t>
    </dgm:pt>
    <dgm:pt modelId="{EB979A53-ADE5-4890-97B6-738FC2C1627D}" type="parTrans" cxnId="{836AF1F5-41E5-46E6-AED8-E1988F6FB1E4}">
      <dgm:prSet/>
      <dgm:spPr/>
      <dgm:t>
        <a:bodyPr/>
        <a:lstStyle/>
        <a:p>
          <a:endParaRPr lang="en-US"/>
        </a:p>
      </dgm:t>
    </dgm:pt>
    <dgm:pt modelId="{FAD7E7FB-9013-4042-8F56-8C0E3271F286}" type="sibTrans" cxnId="{836AF1F5-41E5-46E6-AED8-E1988F6FB1E4}">
      <dgm:prSet/>
      <dgm:spPr/>
      <dgm:t>
        <a:bodyPr/>
        <a:lstStyle/>
        <a:p>
          <a:endParaRPr lang="en-US"/>
        </a:p>
      </dgm:t>
    </dgm:pt>
    <dgm:pt modelId="{25DB7052-7DA7-4A66-8353-232A2BB57FE5}" type="pres">
      <dgm:prSet presAssocID="{51AC97D8-DBBD-4F1D-A7AB-F07778239C3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7F841E8-5A8D-4EDD-91C6-AA62361617E8}" type="pres">
      <dgm:prSet presAssocID="{9BFF8561-4F20-4B13-932F-316542F51327}" presName="hierRoot1" presStyleCnt="0"/>
      <dgm:spPr/>
    </dgm:pt>
    <dgm:pt modelId="{6F065061-2F8D-4A7A-B1D5-F45F2DFCEBFF}" type="pres">
      <dgm:prSet presAssocID="{9BFF8561-4F20-4B13-932F-316542F51327}" presName="composite" presStyleCnt="0"/>
      <dgm:spPr/>
    </dgm:pt>
    <dgm:pt modelId="{3C1CE70E-2A2B-4999-94D7-B78C075197D6}" type="pres">
      <dgm:prSet presAssocID="{9BFF8561-4F20-4B13-932F-316542F51327}" presName="background" presStyleLbl="node0" presStyleIdx="0" presStyleCnt="2"/>
      <dgm:spPr/>
    </dgm:pt>
    <dgm:pt modelId="{DE76454D-A0F2-4E81-AD57-3C5D5412EC22}" type="pres">
      <dgm:prSet presAssocID="{9BFF8561-4F20-4B13-932F-316542F51327}" presName="text" presStyleLbl="fgAcc0" presStyleIdx="0" presStyleCnt="2">
        <dgm:presLayoutVars>
          <dgm:chPref val="3"/>
        </dgm:presLayoutVars>
      </dgm:prSet>
      <dgm:spPr/>
    </dgm:pt>
    <dgm:pt modelId="{D2ADA215-FE4B-4770-AEC2-7854A6837801}" type="pres">
      <dgm:prSet presAssocID="{9BFF8561-4F20-4B13-932F-316542F51327}" presName="hierChild2" presStyleCnt="0"/>
      <dgm:spPr/>
    </dgm:pt>
    <dgm:pt modelId="{3CCFCAB0-2C3F-4904-9F6F-9CD084045E9F}" type="pres">
      <dgm:prSet presAssocID="{CADE9C17-39B1-4FF5-BC4B-FF53B16CD91B}" presName="hierRoot1" presStyleCnt="0"/>
      <dgm:spPr/>
    </dgm:pt>
    <dgm:pt modelId="{CA8631A2-FED2-4974-8A12-2C06D5E874D3}" type="pres">
      <dgm:prSet presAssocID="{CADE9C17-39B1-4FF5-BC4B-FF53B16CD91B}" presName="composite" presStyleCnt="0"/>
      <dgm:spPr/>
    </dgm:pt>
    <dgm:pt modelId="{49391CF9-20E6-4911-95FB-4E22AFEB6FBB}" type="pres">
      <dgm:prSet presAssocID="{CADE9C17-39B1-4FF5-BC4B-FF53B16CD91B}" presName="background" presStyleLbl="node0" presStyleIdx="1" presStyleCnt="2"/>
      <dgm:spPr/>
    </dgm:pt>
    <dgm:pt modelId="{7280A0B8-C649-47FE-87B0-5F92CC2BD986}" type="pres">
      <dgm:prSet presAssocID="{CADE9C17-39B1-4FF5-BC4B-FF53B16CD91B}" presName="text" presStyleLbl="fgAcc0" presStyleIdx="1" presStyleCnt="2">
        <dgm:presLayoutVars>
          <dgm:chPref val="3"/>
        </dgm:presLayoutVars>
      </dgm:prSet>
      <dgm:spPr/>
    </dgm:pt>
    <dgm:pt modelId="{1968B22E-3C01-4DF6-8A1C-4978A070A794}" type="pres">
      <dgm:prSet presAssocID="{CADE9C17-39B1-4FF5-BC4B-FF53B16CD91B}" presName="hierChild2" presStyleCnt="0"/>
      <dgm:spPr/>
    </dgm:pt>
  </dgm:ptLst>
  <dgm:cxnLst>
    <dgm:cxn modelId="{28199500-2BB0-4CF4-80AF-7052D3A155F4}" type="presOf" srcId="{51AC97D8-DBBD-4F1D-A7AB-F07778239C36}" destId="{25DB7052-7DA7-4A66-8353-232A2BB57FE5}" srcOrd="0" destOrd="0" presId="urn:microsoft.com/office/officeart/2005/8/layout/hierarchy1"/>
    <dgm:cxn modelId="{85833D1A-466F-41B3-AF21-A622B60FF3FB}" type="presOf" srcId="{CADE9C17-39B1-4FF5-BC4B-FF53B16CD91B}" destId="{7280A0B8-C649-47FE-87B0-5F92CC2BD986}" srcOrd="0" destOrd="0" presId="urn:microsoft.com/office/officeart/2005/8/layout/hierarchy1"/>
    <dgm:cxn modelId="{2898AF67-94EA-410A-9E5A-13EA9CF245B8}" type="presOf" srcId="{9BFF8561-4F20-4B13-932F-316542F51327}" destId="{DE76454D-A0F2-4E81-AD57-3C5D5412EC22}" srcOrd="0" destOrd="0" presId="urn:microsoft.com/office/officeart/2005/8/layout/hierarchy1"/>
    <dgm:cxn modelId="{9EE0F27A-AF7D-400A-8378-DA6A30E0D70B}" srcId="{51AC97D8-DBBD-4F1D-A7AB-F07778239C36}" destId="{9BFF8561-4F20-4B13-932F-316542F51327}" srcOrd="0" destOrd="0" parTransId="{56E58135-1251-4C0E-88E6-D5CA7A47C8D6}" sibTransId="{D152C2B0-C837-4BAB-99CA-BBD6D7A6E2A6}"/>
    <dgm:cxn modelId="{836AF1F5-41E5-46E6-AED8-E1988F6FB1E4}" srcId="{51AC97D8-DBBD-4F1D-A7AB-F07778239C36}" destId="{CADE9C17-39B1-4FF5-BC4B-FF53B16CD91B}" srcOrd="1" destOrd="0" parTransId="{EB979A53-ADE5-4890-97B6-738FC2C1627D}" sibTransId="{FAD7E7FB-9013-4042-8F56-8C0E3271F286}"/>
    <dgm:cxn modelId="{AD0664A4-4831-4031-A381-8AE53C5B5024}" type="presParOf" srcId="{25DB7052-7DA7-4A66-8353-232A2BB57FE5}" destId="{57F841E8-5A8D-4EDD-91C6-AA62361617E8}" srcOrd="0" destOrd="0" presId="urn:microsoft.com/office/officeart/2005/8/layout/hierarchy1"/>
    <dgm:cxn modelId="{E69B96A3-23CF-4643-8B1E-6281D436BC56}" type="presParOf" srcId="{57F841E8-5A8D-4EDD-91C6-AA62361617E8}" destId="{6F065061-2F8D-4A7A-B1D5-F45F2DFCEBFF}" srcOrd="0" destOrd="0" presId="urn:microsoft.com/office/officeart/2005/8/layout/hierarchy1"/>
    <dgm:cxn modelId="{F46C2E59-1D86-4B07-89C2-9CFCA1D2A391}" type="presParOf" srcId="{6F065061-2F8D-4A7A-B1D5-F45F2DFCEBFF}" destId="{3C1CE70E-2A2B-4999-94D7-B78C075197D6}" srcOrd="0" destOrd="0" presId="urn:microsoft.com/office/officeart/2005/8/layout/hierarchy1"/>
    <dgm:cxn modelId="{0403DFC6-E3FE-4F4D-B707-78E587B97045}" type="presParOf" srcId="{6F065061-2F8D-4A7A-B1D5-F45F2DFCEBFF}" destId="{DE76454D-A0F2-4E81-AD57-3C5D5412EC22}" srcOrd="1" destOrd="0" presId="urn:microsoft.com/office/officeart/2005/8/layout/hierarchy1"/>
    <dgm:cxn modelId="{5A8962EF-8FAA-453A-9F0A-2706FA95CD4A}" type="presParOf" srcId="{57F841E8-5A8D-4EDD-91C6-AA62361617E8}" destId="{D2ADA215-FE4B-4770-AEC2-7854A6837801}" srcOrd="1" destOrd="0" presId="urn:microsoft.com/office/officeart/2005/8/layout/hierarchy1"/>
    <dgm:cxn modelId="{6F0A59D4-F6B6-4BB5-B0A8-5F053620A550}" type="presParOf" srcId="{25DB7052-7DA7-4A66-8353-232A2BB57FE5}" destId="{3CCFCAB0-2C3F-4904-9F6F-9CD084045E9F}" srcOrd="1" destOrd="0" presId="urn:microsoft.com/office/officeart/2005/8/layout/hierarchy1"/>
    <dgm:cxn modelId="{9B6E4420-0309-4C9D-BE8C-DD9217FB3E05}" type="presParOf" srcId="{3CCFCAB0-2C3F-4904-9F6F-9CD084045E9F}" destId="{CA8631A2-FED2-4974-8A12-2C06D5E874D3}" srcOrd="0" destOrd="0" presId="urn:microsoft.com/office/officeart/2005/8/layout/hierarchy1"/>
    <dgm:cxn modelId="{2350D712-4A87-44DE-A11D-1B7AFF4EB226}" type="presParOf" srcId="{CA8631A2-FED2-4974-8A12-2C06D5E874D3}" destId="{49391CF9-20E6-4911-95FB-4E22AFEB6FBB}" srcOrd="0" destOrd="0" presId="urn:microsoft.com/office/officeart/2005/8/layout/hierarchy1"/>
    <dgm:cxn modelId="{C2711A99-E0A0-49A9-85B7-15715FED0717}" type="presParOf" srcId="{CA8631A2-FED2-4974-8A12-2C06D5E874D3}" destId="{7280A0B8-C649-47FE-87B0-5F92CC2BD986}" srcOrd="1" destOrd="0" presId="urn:microsoft.com/office/officeart/2005/8/layout/hierarchy1"/>
    <dgm:cxn modelId="{66F228E5-DC57-4FA2-A38A-3DB7EEE34E24}" type="presParOf" srcId="{3CCFCAB0-2C3F-4904-9F6F-9CD084045E9F}" destId="{1968B22E-3C01-4DF6-8A1C-4978A070A79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7869E3-52C0-4328-8E17-5C46D062D3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E0EC5232-25FC-4985-AF14-E017B1B0B19E}">
      <dgm:prSet/>
      <dgm:spPr/>
      <dgm:t>
        <a:bodyPr/>
        <a:lstStyle/>
        <a:p>
          <a:r>
            <a:rPr lang="en-US" b="1"/>
            <a:t>Data Splitting:</a:t>
          </a:r>
          <a:r>
            <a:rPr lang="en-US"/>
            <a:t> Divide the dataset into training and test sets, typically using an 80-20 split.</a:t>
          </a:r>
        </a:p>
      </dgm:t>
    </dgm:pt>
    <dgm:pt modelId="{88B5D995-9EBB-43A7-A29B-273F4D60E98D}" type="parTrans" cxnId="{265E43D0-26DA-4113-B771-71A3E530ED83}">
      <dgm:prSet/>
      <dgm:spPr/>
      <dgm:t>
        <a:bodyPr/>
        <a:lstStyle/>
        <a:p>
          <a:endParaRPr lang="en-US"/>
        </a:p>
      </dgm:t>
    </dgm:pt>
    <dgm:pt modelId="{293DF786-1C89-4E9A-87C8-B5F4D4FEB1D1}" type="sibTrans" cxnId="{265E43D0-26DA-4113-B771-71A3E530ED83}">
      <dgm:prSet/>
      <dgm:spPr/>
      <dgm:t>
        <a:bodyPr/>
        <a:lstStyle/>
        <a:p>
          <a:endParaRPr lang="en-US"/>
        </a:p>
      </dgm:t>
    </dgm:pt>
    <dgm:pt modelId="{63D766F3-CB8F-42B9-A462-15B2A7CEADC4}">
      <dgm:prSet/>
      <dgm:spPr/>
      <dgm:t>
        <a:bodyPr/>
        <a:lstStyle/>
        <a:p>
          <a:r>
            <a:rPr lang="en-US" b="1"/>
            <a:t>Cross-Validation:</a:t>
          </a:r>
          <a:r>
            <a:rPr lang="en-US"/>
            <a:t> Use k-fold cross-validation to ensure the model generalizes well to unseen data.</a:t>
          </a:r>
        </a:p>
      </dgm:t>
    </dgm:pt>
    <dgm:pt modelId="{DE9BBDA9-3E54-4C70-BE00-AACDD5EFA987}" type="parTrans" cxnId="{31CC4E0C-D3CA-48BC-8419-8851A8341A2B}">
      <dgm:prSet/>
      <dgm:spPr/>
      <dgm:t>
        <a:bodyPr/>
        <a:lstStyle/>
        <a:p>
          <a:endParaRPr lang="en-US"/>
        </a:p>
      </dgm:t>
    </dgm:pt>
    <dgm:pt modelId="{617A456B-CE9C-4437-8EBE-F5B87088F72C}" type="sibTrans" cxnId="{31CC4E0C-D3CA-48BC-8419-8851A8341A2B}">
      <dgm:prSet/>
      <dgm:spPr/>
      <dgm:t>
        <a:bodyPr/>
        <a:lstStyle/>
        <a:p>
          <a:endParaRPr lang="en-US"/>
        </a:p>
      </dgm:t>
    </dgm:pt>
    <dgm:pt modelId="{DF1E42FD-B729-4D29-B452-30AF97BF4B43}" type="pres">
      <dgm:prSet presAssocID="{CA7869E3-52C0-4328-8E17-5C46D062D3E0}" presName="root" presStyleCnt="0">
        <dgm:presLayoutVars>
          <dgm:dir/>
          <dgm:resizeHandles val="exact"/>
        </dgm:presLayoutVars>
      </dgm:prSet>
      <dgm:spPr/>
    </dgm:pt>
    <dgm:pt modelId="{CD86898E-086D-488A-A2A3-21C6E75783DC}" type="pres">
      <dgm:prSet presAssocID="{E0EC5232-25FC-4985-AF14-E017B1B0B19E}" presName="compNode" presStyleCnt="0"/>
      <dgm:spPr/>
    </dgm:pt>
    <dgm:pt modelId="{F197AFAA-199D-4009-B441-929F769A30A6}" type="pres">
      <dgm:prSet presAssocID="{E0EC5232-25FC-4985-AF14-E017B1B0B19E}" presName="bgRect" presStyleLbl="bgShp" presStyleIdx="0" presStyleCnt="2"/>
      <dgm:spPr/>
    </dgm:pt>
    <dgm:pt modelId="{AEED81B2-FDFD-4D2E-8DEA-C990192656C9}" type="pres">
      <dgm:prSet presAssocID="{E0EC5232-25FC-4985-AF14-E017B1B0B19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2E13B292-5D9D-483F-BFE9-A7DC396D0DD5}" type="pres">
      <dgm:prSet presAssocID="{E0EC5232-25FC-4985-AF14-E017B1B0B19E}" presName="spaceRect" presStyleCnt="0"/>
      <dgm:spPr/>
    </dgm:pt>
    <dgm:pt modelId="{78687844-116C-4CD2-8A76-3378E4DA701A}" type="pres">
      <dgm:prSet presAssocID="{E0EC5232-25FC-4985-AF14-E017B1B0B19E}" presName="parTx" presStyleLbl="revTx" presStyleIdx="0" presStyleCnt="2">
        <dgm:presLayoutVars>
          <dgm:chMax val="0"/>
          <dgm:chPref val="0"/>
        </dgm:presLayoutVars>
      </dgm:prSet>
      <dgm:spPr/>
    </dgm:pt>
    <dgm:pt modelId="{55B90611-04DB-4741-A730-E1B613412F48}" type="pres">
      <dgm:prSet presAssocID="{293DF786-1C89-4E9A-87C8-B5F4D4FEB1D1}" presName="sibTrans" presStyleCnt="0"/>
      <dgm:spPr/>
    </dgm:pt>
    <dgm:pt modelId="{9E2B92E5-9851-4400-BF48-D6E2DF702AD1}" type="pres">
      <dgm:prSet presAssocID="{63D766F3-CB8F-42B9-A462-15B2A7CEADC4}" presName="compNode" presStyleCnt="0"/>
      <dgm:spPr/>
    </dgm:pt>
    <dgm:pt modelId="{714C257C-A227-4FCA-8425-B9D57293EF69}" type="pres">
      <dgm:prSet presAssocID="{63D766F3-CB8F-42B9-A462-15B2A7CEADC4}" presName="bgRect" presStyleLbl="bgShp" presStyleIdx="1" presStyleCnt="2"/>
      <dgm:spPr/>
    </dgm:pt>
    <dgm:pt modelId="{E9848AD8-89AE-4D72-B482-9B074E2D854C}" type="pres">
      <dgm:prSet presAssocID="{63D766F3-CB8F-42B9-A462-15B2A7CEADC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0A818ACA-7DDE-400D-A8E9-D96AFF3A16E1}" type="pres">
      <dgm:prSet presAssocID="{63D766F3-CB8F-42B9-A462-15B2A7CEADC4}" presName="spaceRect" presStyleCnt="0"/>
      <dgm:spPr/>
    </dgm:pt>
    <dgm:pt modelId="{05E9A01A-82C8-46A3-860E-D1059149362F}" type="pres">
      <dgm:prSet presAssocID="{63D766F3-CB8F-42B9-A462-15B2A7CEADC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1CC4E0C-D3CA-48BC-8419-8851A8341A2B}" srcId="{CA7869E3-52C0-4328-8E17-5C46D062D3E0}" destId="{63D766F3-CB8F-42B9-A462-15B2A7CEADC4}" srcOrd="1" destOrd="0" parTransId="{DE9BBDA9-3E54-4C70-BE00-AACDD5EFA987}" sibTransId="{617A456B-CE9C-4437-8EBE-F5B87088F72C}"/>
    <dgm:cxn modelId="{B14B2A35-9F13-4C3B-8043-93B816427DCB}" type="presOf" srcId="{63D766F3-CB8F-42B9-A462-15B2A7CEADC4}" destId="{05E9A01A-82C8-46A3-860E-D1059149362F}" srcOrd="0" destOrd="0" presId="urn:microsoft.com/office/officeart/2018/2/layout/IconVerticalSolidList"/>
    <dgm:cxn modelId="{DDA46763-8348-4B1B-886C-BBC96A34DAB3}" type="presOf" srcId="{E0EC5232-25FC-4985-AF14-E017B1B0B19E}" destId="{78687844-116C-4CD2-8A76-3378E4DA701A}" srcOrd="0" destOrd="0" presId="urn:microsoft.com/office/officeart/2018/2/layout/IconVerticalSolidList"/>
    <dgm:cxn modelId="{86F4A7AA-521B-4BEC-B360-3A686F51A647}" type="presOf" srcId="{CA7869E3-52C0-4328-8E17-5C46D062D3E0}" destId="{DF1E42FD-B729-4D29-B452-30AF97BF4B43}" srcOrd="0" destOrd="0" presId="urn:microsoft.com/office/officeart/2018/2/layout/IconVerticalSolidList"/>
    <dgm:cxn modelId="{265E43D0-26DA-4113-B771-71A3E530ED83}" srcId="{CA7869E3-52C0-4328-8E17-5C46D062D3E0}" destId="{E0EC5232-25FC-4985-AF14-E017B1B0B19E}" srcOrd="0" destOrd="0" parTransId="{88B5D995-9EBB-43A7-A29B-273F4D60E98D}" sibTransId="{293DF786-1C89-4E9A-87C8-B5F4D4FEB1D1}"/>
    <dgm:cxn modelId="{73497E9E-D86C-42C8-9269-5A49F4C457D9}" type="presParOf" srcId="{DF1E42FD-B729-4D29-B452-30AF97BF4B43}" destId="{CD86898E-086D-488A-A2A3-21C6E75783DC}" srcOrd="0" destOrd="0" presId="urn:microsoft.com/office/officeart/2018/2/layout/IconVerticalSolidList"/>
    <dgm:cxn modelId="{E507ECA8-1A4A-4158-8DE1-0EA1F0E718F4}" type="presParOf" srcId="{CD86898E-086D-488A-A2A3-21C6E75783DC}" destId="{F197AFAA-199D-4009-B441-929F769A30A6}" srcOrd="0" destOrd="0" presId="urn:microsoft.com/office/officeart/2018/2/layout/IconVerticalSolidList"/>
    <dgm:cxn modelId="{4947796A-C725-4A63-BD1C-246DB330A9F9}" type="presParOf" srcId="{CD86898E-086D-488A-A2A3-21C6E75783DC}" destId="{AEED81B2-FDFD-4D2E-8DEA-C990192656C9}" srcOrd="1" destOrd="0" presId="urn:microsoft.com/office/officeart/2018/2/layout/IconVerticalSolidList"/>
    <dgm:cxn modelId="{34CF4D03-0BEE-4554-BC5C-57B75A119EC6}" type="presParOf" srcId="{CD86898E-086D-488A-A2A3-21C6E75783DC}" destId="{2E13B292-5D9D-483F-BFE9-A7DC396D0DD5}" srcOrd="2" destOrd="0" presId="urn:microsoft.com/office/officeart/2018/2/layout/IconVerticalSolidList"/>
    <dgm:cxn modelId="{CC92CA2A-268B-49F4-826F-5E9F33C8F543}" type="presParOf" srcId="{CD86898E-086D-488A-A2A3-21C6E75783DC}" destId="{78687844-116C-4CD2-8A76-3378E4DA701A}" srcOrd="3" destOrd="0" presId="urn:microsoft.com/office/officeart/2018/2/layout/IconVerticalSolidList"/>
    <dgm:cxn modelId="{8B6207B2-E038-485C-BB54-B6629A6E9DDD}" type="presParOf" srcId="{DF1E42FD-B729-4D29-B452-30AF97BF4B43}" destId="{55B90611-04DB-4741-A730-E1B613412F48}" srcOrd="1" destOrd="0" presId="urn:microsoft.com/office/officeart/2018/2/layout/IconVerticalSolidList"/>
    <dgm:cxn modelId="{00F23AD9-D270-4B4B-BCD5-2D5EF3E9C371}" type="presParOf" srcId="{DF1E42FD-B729-4D29-B452-30AF97BF4B43}" destId="{9E2B92E5-9851-4400-BF48-D6E2DF702AD1}" srcOrd="2" destOrd="0" presId="urn:microsoft.com/office/officeart/2018/2/layout/IconVerticalSolidList"/>
    <dgm:cxn modelId="{8EE3DA32-FC62-4573-9FF7-DCC41E068637}" type="presParOf" srcId="{9E2B92E5-9851-4400-BF48-D6E2DF702AD1}" destId="{714C257C-A227-4FCA-8425-B9D57293EF69}" srcOrd="0" destOrd="0" presId="urn:microsoft.com/office/officeart/2018/2/layout/IconVerticalSolidList"/>
    <dgm:cxn modelId="{2ACB93F4-4E19-46D4-A9BC-8CBEAD9C5592}" type="presParOf" srcId="{9E2B92E5-9851-4400-BF48-D6E2DF702AD1}" destId="{E9848AD8-89AE-4D72-B482-9B074E2D854C}" srcOrd="1" destOrd="0" presId="urn:microsoft.com/office/officeart/2018/2/layout/IconVerticalSolidList"/>
    <dgm:cxn modelId="{61205540-F776-4988-88B7-24CD9AE743DC}" type="presParOf" srcId="{9E2B92E5-9851-4400-BF48-D6E2DF702AD1}" destId="{0A818ACA-7DDE-400D-A8E9-D96AFF3A16E1}" srcOrd="2" destOrd="0" presId="urn:microsoft.com/office/officeart/2018/2/layout/IconVerticalSolidList"/>
    <dgm:cxn modelId="{8A4F340E-ABDC-45AB-A574-BD68B21DCB4F}" type="presParOf" srcId="{9E2B92E5-9851-4400-BF48-D6E2DF702AD1}" destId="{05E9A01A-82C8-46A3-860E-D1059149362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9A8C2-70E5-4D68-8C25-04140E42CA9C}">
      <dsp:nvSpPr>
        <dsp:cNvPr id="0" name=""/>
        <dsp:cNvSpPr/>
      </dsp:nvSpPr>
      <dsp:spPr>
        <a:xfrm>
          <a:off x="0" y="461"/>
          <a:ext cx="8915400" cy="1079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14D053-25FE-48B3-B8AF-E193EE109BCC}">
      <dsp:nvSpPr>
        <dsp:cNvPr id="0" name=""/>
        <dsp:cNvSpPr/>
      </dsp:nvSpPr>
      <dsp:spPr>
        <a:xfrm>
          <a:off x="326469" y="243289"/>
          <a:ext cx="593580" cy="5935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94B2B-54F9-4870-89AD-F79A768D9408}">
      <dsp:nvSpPr>
        <dsp:cNvPr id="0" name=""/>
        <dsp:cNvSpPr/>
      </dsp:nvSpPr>
      <dsp:spPr>
        <a:xfrm>
          <a:off x="1246518" y="461"/>
          <a:ext cx="7668881" cy="1079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219" tIns="114219" rIns="114219" bIns="11421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Project Objective:</a:t>
          </a:r>
          <a:r>
            <a:rPr lang="en-US" sz="1800" kern="1200"/>
            <a:t> Develop a classification model to predict the presence of heart disease based on various health metrics and patient demographics.</a:t>
          </a:r>
        </a:p>
      </dsp:txBody>
      <dsp:txXfrm>
        <a:off x="1246518" y="461"/>
        <a:ext cx="7668881" cy="1079236"/>
      </dsp:txXfrm>
    </dsp:sp>
    <dsp:sp modelId="{6EAF8C89-00EA-4DB5-BA14-C53D43D2D243}">
      <dsp:nvSpPr>
        <dsp:cNvPr id="0" name=""/>
        <dsp:cNvSpPr/>
      </dsp:nvSpPr>
      <dsp:spPr>
        <a:xfrm>
          <a:off x="0" y="1349506"/>
          <a:ext cx="8915400" cy="1079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250A5-7CF9-45D3-BA5C-940782448495}">
      <dsp:nvSpPr>
        <dsp:cNvPr id="0" name=""/>
        <dsp:cNvSpPr/>
      </dsp:nvSpPr>
      <dsp:spPr>
        <a:xfrm>
          <a:off x="326469" y="1592334"/>
          <a:ext cx="593580" cy="5935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47B3C-905C-4695-A5B2-528C56175E5E}">
      <dsp:nvSpPr>
        <dsp:cNvPr id="0" name=""/>
        <dsp:cNvSpPr/>
      </dsp:nvSpPr>
      <dsp:spPr>
        <a:xfrm>
          <a:off x="1246518" y="1349506"/>
          <a:ext cx="7668881" cy="1079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219" tIns="114219" rIns="114219" bIns="11421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Significance:</a:t>
          </a:r>
          <a:r>
            <a:rPr lang="en-US" sz="1800" kern="1200"/>
            <a:t> Heart disease is a leading cause of mortality worldwide. Accurate prediction can improve patient outcomes and reduce healthcare costs.</a:t>
          </a:r>
        </a:p>
      </dsp:txBody>
      <dsp:txXfrm>
        <a:off x="1246518" y="1349506"/>
        <a:ext cx="7668881" cy="1079236"/>
      </dsp:txXfrm>
    </dsp:sp>
    <dsp:sp modelId="{C0B0E400-CB83-4DD5-A34D-FCF5004D1BF0}">
      <dsp:nvSpPr>
        <dsp:cNvPr id="0" name=""/>
        <dsp:cNvSpPr/>
      </dsp:nvSpPr>
      <dsp:spPr>
        <a:xfrm>
          <a:off x="0" y="2698552"/>
          <a:ext cx="8915400" cy="1079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446D6-0A07-48D8-A0BD-1932CDDEB668}">
      <dsp:nvSpPr>
        <dsp:cNvPr id="0" name=""/>
        <dsp:cNvSpPr/>
      </dsp:nvSpPr>
      <dsp:spPr>
        <a:xfrm>
          <a:off x="326469" y="2941380"/>
          <a:ext cx="593580" cy="5935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C1921-45DE-4B13-83CB-E81DB4275325}">
      <dsp:nvSpPr>
        <dsp:cNvPr id="0" name=""/>
        <dsp:cNvSpPr/>
      </dsp:nvSpPr>
      <dsp:spPr>
        <a:xfrm>
          <a:off x="1246518" y="2698552"/>
          <a:ext cx="7668881" cy="1079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219" tIns="114219" rIns="114219" bIns="11421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Personal Interest:</a:t>
          </a:r>
          <a:r>
            <a:rPr lang="en-US" sz="1800" kern="1200"/>
            <a:t> Combines my passion for healthcare and technology.</a:t>
          </a:r>
        </a:p>
      </dsp:txBody>
      <dsp:txXfrm>
        <a:off x="1246518" y="2698552"/>
        <a:ext cx="7668881" cy="1079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5790A-46C4-456A-9DFA-0EBF5147FC52}">
      <dsp:nvSpPr>
        <dsp:cNvPr id="0" name=""/>
        <dsp:cNvSpPr/>
      </dsp:nvSpPr>
      <dsp:spPr>
        <a:xfrm>
          <a:off x="0" y="348123"/>
          <a:ext cx="6847944" cy="1701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477" tIns="312420" rIns="53147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Attributes: Age, sex, chest pain type, resting blood pressure, serum cholesterol, fasting blood sugar, resting electrocardiographic results, maximum heart rate achieved, exercise-induced angina, ST depression induced by exercise, slope of peak exercise ST segment, number of major vessels, categorical variable for heart disease presence.</a:t>
          </a:r>
        </a:p>
      </dsp:txBody>
      <dsp:txXfrm>
        <a:off x="0" y="348123"/>
        <a:ext cx="6847944" cy="1701000"/>
      </dsp:txXfrm>
    </dsp:sp>
    <dsp:sp modelId="{3F87D789-100B-4FA4-9D4A-95A39E2BB80A}">
      <dsp:nvSpPr>
        <dsp:cNvPr id="0" name=""/>
        <dsp:cNvSpPr/>
      </dsp:nvSpPr>
      <dsp:spPr>
        <a:xfrm>
          <a:off x="342397" y="126723"/>
          <a:ext cx="4793560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1185" tIns="0" rIns="1811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/>
            <a:t>Heart Disease UCI Dataset:</a:t>
          </a:r>
          <a:endParaRPr lang="en-US" sz="1500" kern="1200"/>
        </a:p>
      </dsp:txBody>
      <dsp:txXfrm>
        <a:off x="364013" y="148339"/>
        <a:ext cx="4750328" cy="399568"/>
      </dsp:txXfrm>
    </dsp:sp>
    <dsp:sp modelId="{D61ADACD-1F94-4009-9EBC-2ADA5DDA0727}">
      <dsp:nvSpPr>
        <dsp:cNvPr id="0" name=""/>
        <dsp:cNvSpPr/>
      </dsp:nvSpPr>
      <dsp:spPr>
        <a:xfrm>
          <a:off x="0" y="2351523"/>
          <a:ext cx="6847944" cy="12993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477" tIns="312420" rIns="53147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Attributes: Age, gender, height, weight, blood pressure, cholesterol, glucose, smoking, alcohol intake, physical activity, presence of cardiovascular disease.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Size: 70,000 records of patients.</a:t>
          </a:r>
        </a:p>
      </dsp:txBody>
      <dsp:txXfrm>
        <a:off x="0" y="2351523"/>
        <a:ext cx="6847944" cy="1299375"/>
      </dsp:txXfrm>
    </dsp:sp>
    <dsp:sp modelId="{EBD64C3A-2C50-4F40-A99E-32537AE9BB66}">
      <dsp:nvSpPr>
        <dsp:cNvPr id="0" name=""/>
        <dsp:cNvSpPr/>
      </dsp:nvSpPr>
      <dsp:spPr>
        <a:xfrm>
          <a:off x="342397" y="2130123"/>
          <a:ext cx="4793560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1185" tIns="0" rIns="1811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/>
            <a:t>Cardiovascular Disease Dataset:</a:t>
          </a:r>
          <a:endParaRPr lang="en-US" sz="1500" kern="1200"/>
        </a:p>
      </dsp:txBody>
      <dsp:txXfrm>
        <a:off x="364013" y="2151739"/>
        <a:ext cx="4750328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CE70E-2A2B-4999-94D7-B78C075197D6}">
      <dsp:nvSpPr>
        <dsp:cNvPr id="0" name=""/>
        <dsp:cNvSpPr/>
      </dsp:nvSpPr>
      <dsp:spPr>
        <a:xfrm>
          <a:off x="1097" y="401103"/>
          <a:ext cx="3850804" cy="24452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6454D-A0F2-4E81-AD57-3C5D5412EC22}">
      <dsp:nvSpPr>
        <dsp:cNvPr id="0" name=""/>
        <dsp:cNvSpPr/>
      </dsp:nvSpPr>
      <dsp:spPr>
        <a:xfrm>
          <a:off x="428964" y="807577"/>
          <a:ext cx="3850804" cy="24452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Creating New Features:</a:t>
          </a:r>
          <a:r>
            <a:rPr lang="en-US" sz="2100" kern="1200"/>
            <a:t> Derive new features from existing data, such as BMI from height and weight, or age groups.</a:t>
          </a:r>
        </a:p>
      </dsp:txBody>
      <dsp:txXfrm>
        <a:off x="500583" y="879196"/>
        <a:ext cx="3707566" cy="2302022"/>
      </dsp:txXfrm>
    </dsp:sp>
    <dsp:sp modelId="{49391CF9-20E6-4911-95FB-4E22AFEB6FBB}">
      <dsp:nvSpPr>
        <dsp:cNvPr id="0" name=""/>
        <dsp:cNvSpPr/>
      </dsp:nvSpPr>
      <dsp:spPr>
        <a:xfrm>
          <a:off x="4707635" y="401103"/>
          <a:ext cx="3850804" cy="24452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80A0B8-C649-47FE-87B0-5F92CC2BD986}">
      <dsp:nvSpPr>
        <dsp:cNvPr id="0" name=""/>
        <dsp:cNvSpPr/>
      </dsp:nvSpPr>
      <dsp:spPr>
        <a:xfrm>
          <a:off x="5135502" y="807577"/>
          <a:ext cx="3850804" cy="24452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Feature Selection:</a:t>
          </a:r>
          <a:r>
            <a:rPr lang="en-US" sz="2100" kern="1200"/>
            <a:t> Use techniques like correlation matrix, Recursive Feature Elimination (RFE), or feature importance from tree-based models to select relevant features.</a:t>
          </a:r>
        </a:p>
      </dsp:txBody>
      <dsp:txXfrm>
        <a:off x="5207121" y="879196"/>
        <a:ext cx="3707566" cy="23020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97AFAA-199D-4009-B441-929F769A30A6}">
      <dsp:nvSpPr>
        <dsp:cNvPr id="0" name=""/>
        <dsp:cNvSpPr/>
      </dsp:nvSpPr>
      <dsp:spPr>
        <a:xfrm>
          <a:off x="0" y="593765"/>
          <a:ext cx="8987404" cy="10961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ED81B2-FDFD-4D2E-8DEA-C990192656C9}">
      <dsp:nvSpPr>
        <dsp:cNvPr id="0" name=""/>
        <dsp:cNvSpPr/>
      </dsp:nvSpPr>
      <dsp:spPr>
        <a:xfrm>
          <a:off x="331595" y="840406"/>
          <a:ext cx="602900" cy="6029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687844-116C-4CD2-8A76-3378E4DA701A}">
      <dsp:nvSpPr>
        <dsp:cNvPr id="0" name=""/>
        <dsp:cNvSpPr/>
      </dsp:nvSpPr>
      <dsp:spPr>
        <a:xfrm>
          <a:off x="1266090" y="593765"/>
          <a:ext cx="7721313" cy="109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013" tIns="116013" rIns="116013" bIns="1160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Data Splitting:</a:t>
          </a:r>
          <a:r>
            <a:rPr lang="en-US" sz="2400" kern="1200"/>
            <a:t> Divide the dataset into training and test sets, typically using an 80-20 split.</a:t>
          </a:r>
        </a:p>
      </dsp:txBody>
      <dsp:txXfrm>
        <a:off x="1266090" y="593765"/>
        <a:ext cx="7721313" cy="1096182"/>
      </dsp:txXfrm>
    </dsp:sp>
    <dsp:sp modelId="{714C257C-A227-4FCA-8425-B9D57293EF69}">
      <dsp:nvSpPr>
        <dsp:cNvPr id="0" name=""/>
        <dsp:cNvSpPr/>
      </dsp:nvSpPr>
      <dsp:spPr>
        <a:xfrm>
          <a:off x="0" y="1963993"/>
          <a:ext cx="8987404" cy="10961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48AD8-89AE-4D72-B482-9B074E2D854C}">
      <dsp:nvSpPr>
        <dsp:cNvPr id="0" name=""/>
        <dsp:cNvSpPr/>
      </dsp:nvSpPr>
      <dsp:spPr>
        <a:xfrm>
          <a:off x="331595" y="2210634"/>
          <a:ext cx="602900" cy="6029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9A01A-82C8-46A3-860E-D1059149362F}">
      <dsp:nvSpPr>
        <dsp:cNvPr id="0" name=""/>
        <dsp:cNvSpPr/>
      </dsp:nvSpPr>
      <dsp:spPr>
        <a:xfrm>
          <a:off x="1266090" y="1963993"/>
          <a:ext cx="7721313" cy="109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013" tIns="116013" rIns="116013" bIns="1160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Cross-Validation:</a:t>
          </a:r>
          <a:r>
            <a:rPr lang="en-US" sz="2400" kern="1200"/>
            <a:t> Use k-fold cross-validation to ensure the model generalizes well to unseen data.</a:t>
          </a:r>
        </a:p>
      </dsp:txBody>
      <dsp:txXfrm>
        <a:off x="1266090" y="1963993"/>
        <a:ext cx="7721313" cy="1096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A7D3-B437-4F7D-BA51-60B8AD21AF5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B23418B-F2EF-4FD2-AB8C-4FBFCFEE9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69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A7D3-B437-4F7D-BA51-60B8AD21AF5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B23418B-F2EF-4FD2-AB8C-4FBFCFEE9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67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A7D3-B437-4F7D-BA51-60B8AD21AF5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B23418B-F2EF-4FD2-AB8C-4FBFCFEE99D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3675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A7D3-B437-4F7D-BA51-60B8AD21AF5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B23418B-F2EF-4FD2-AB8C-4FBFCFEE9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81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A7D3-B437-4F7D-BA51-60B8AD21AF5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B23418B-F2EF-4FD2-AB8C-4FBFCFEE99D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4302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A7D3-B437-4F7D-BA51-60B8AD21AF5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B23418B-F2EF-4FD2-AB8C-4FBFCFEE9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05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A7D3-B437-4F7D-BA51-60B8AD21AF5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418B-F2EF-4FD2-AB8C-4FBFCFEE9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77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A7D3-B437-4F7D-BA51-60B8AD21AF5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418B-F2EF-4FD2-AB8C-4FBFCFEE9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8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A7D3-B437-4F7D-BA51-60B8AD21AF5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418B-F2EF-4FD2-AB8C-4FBFCFEE9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9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A7D3-B437-4F7D-BA51-60B8AD21AF5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B23418B-F2EF-4FD2-AB8C-4FBFCFEE9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88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A7D3-B437-4F7D-BA51-60B8AD21AF5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B23418B-F2EF-4FD2-AB8C-4FBFCFEE9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0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A7D3-B437-4F7D-BA51-60B8AD21AF5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B23418B-F2EF-4FD2-AB8C-4FBFCFEE9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4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A7D3-B437-4F7D-BA51-60B8AD21AF5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418B-F2EF-4FD2-AB8C-4FBFCFEE9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93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A7D3-B437-4F7D-BA51-60B8AD21AF5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418B-F2EF-4FD2-AB8C-4FBFCFEE9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9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A7D3-B437-4F7D-BA51-60B8AD21AF5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418B-F2EF-4FD2-AB8C-4FBFCFEE9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0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A7D3-B437-4F7D-BA51-60B8AD21AF5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B23418B-F2EF-4FD2-AB8C-4FBFCFEE9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9A7D3-B437-4F7D-BA51-60B8AD21AF5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B23418B-F2EF-4FD2-AB8C-4FBFCFEE9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6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130365&amp;picture=human-hear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FFCB0A-A21A-4D0F-AE1C-6EC8ED79A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1DDC0B-F2D9-4A55-A60C-E0532B46C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0C4C88B-2AA4-43CA-9F8F-3FB2B5D7D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E062DFF-2E6B-420E-AEFE-FB8082B29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37DD0A2B-B295-4280-B8DA-0DC58312C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83B6198C-5321-4CBD-A21D-B413234BF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A21CB5E-7E99-4448-8DD0-FA87EAC3C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5675BC7F-097E-4C82-8B98-05F11E34F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CF36D428-039F-4D57-83E9-C9E49A8EE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9C846992-7277-412B-8F89-BF12BBBBE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2FFB1517-7128-4059-90D1-7FE4A515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C0835D29-A969-4B36-823D-204135853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513FF63-116C-4620-AA46-03788BE5F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EF361EF8-880C-41F9-8051-9F05A8C20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D9FC6A-26F8-84C3-E9FC-81A26CEAF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4529540"/>
            <a:ext cx="8915399" cy="116242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kumimoji="0" lang="en-US" altLang="en-US" sz="3800" b="0" i="0" u="none" strike="noStrike" cap="none" normalizeH="0" baseline="0" dirty="0">
                <a:ln>
                  <a:noFill/>
                </a:ln>
                <a:effectLst/>
              </a:rPr>
              <a:t>Heart Disease Prediction</a:t>
            </a:r>
            <a:br>
              <a:rPr kumimoji="0" lang="en-US" altLang="en-US" sz="3800" b="0" i="0" u="none" strike="noStrike" cap="none" normalizeH="0" baseline="0" dirty="0">
                <a:ln>
                  <a:noFill/>
                </a:ln>
                <a:effectLst/>
              </a:rPr>
            </a:br>
            <a:endParaRPr lang="en-US" sz="3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1D8465-93B5-3EE6-A1A3-38C1613F0E6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430363" y="5116155"/>
            <a:ext cx="9074250" cy="108774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Using Machine Learning to Predict Heart Disease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Sree Sravya Tumuluri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700" b="1" dirty="0"/>
              <a:t>DS5220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Prof Dr. Fatema Nafa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5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BF9A995-2C32-4FB7-B5F3-E417B7DE0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0F4ECCFB-A0C2-4B4D-B6E2-77341F6FE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5476CBB8-CCD6-4739-8729-8927DC09D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695B716E-8BF4-4DD9-96A5-4238FDC07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6A3F7DBC-E3BC-4902-BE4C-6F3542E33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70379707-5601-41BA-8F25-82825A8E3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1C7E7640-A719-4104-8E66-10B2FB84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9A4C4222-3F93-463D-9B22-69ECBF8E0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B263D752-00B8-466F-A4DD-D4F58CAE1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45470F50-BCB7-4793-B6EE-C07E5779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3FE3B154-4827-4A59-B611-C15FE093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4856C74D-7893-4686-8C69-93ADFAD94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D9855B44-5A4E-48D3-B20E-74C69EF5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4DF306C4-90F2-4BFE-B2AD-FAFB31C46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red heart with veins&#10;&#10;Description automatically generated">
            <a:extLst>
              <a:ext uri="{FF2B5EF4-FFF2-40B4-BE49-F238E27FC236}">
                <a16:creationId xmlns:a16="http://schemas.microsoft.com/office/drawing/2014/main" id="{F9CAD032-1A15-9BF3-E5A3-C971922B7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89212" y="971618"/>
            <a:ext cx="4399491" cy="2939659"/>
          </a:xfrm>
          <a:prstGeom prst="rect">
            <a:avLst/>
          </a:prstGeom>
        </p:spPr>
      </p:pic>
      <p:pic>
        <p:nvPicPr>
          <p:cNvPr id="7" name="Picture 4" descr="A red circle with a black background&#10;&#10;Description automatically generated">
            <a:extLst>
              <a:ext uri="{FF2B5EF4-FFF2-40B4-BE49-F238E27FC236}">
                <a16:creationId xmlns:a16="http://schemas.microsoft.com/office/drawing/2014/main" id="{A28A50EF-2F6F-0704-1EEF-8D3CB4B86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2428" y="1204091"/>
            <a:ext cx="4399491" cy="24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Freeform 33">
            <a:extLst>
              <a:ext uri="{FF2B5EF4-FFF2-40B4-BE49-F238E27FC236}">
                <a16:creationId xmlns:a16="http://schemas.microsoft.com/office/drawing/2014/main" id="{AA07F762-5743-4CB0-9102-37CFC56F2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4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A8B89-F46C-7BB9-49B6-7A4E80DCC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b="1"/>
              <a:t>Feature Engineering</a:t>
            </a:r>
            <a:br>
              <a:rPr lang="en-US"/>
            </a:b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12235F-D275-F51B-54FA-88FFF842D2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880124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6218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a number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CBB6C5B6-489B-31D2-E124-6A0377C69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43" y="1193983"/>
            <a:ext cx="9272678" cy="473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51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08ED74B-06F2-4BD5-838F-1AAD0033E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529FF-19C1-A619-BD5D-4F2C5E6C01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204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E9F586E1-75B5-49B8-9A21-DD14CA0F6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8ECF1231-6B06-42A7-9653-F6A738AAC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DD0D424C-4930-4745-B075-4AF5691E3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8CD110D4-7970-4333-ACA2-F5A0DFCE9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94C2DE85-6DF9-48B6-AC63-963A5224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2B527314-243D-423D-9285-A30290D1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857798C9-0A62-400E-B105-429ABFC4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40E214F1-D642-41FF-8FBB-F1484108E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24EBEFE9-8F4F-41C2-9022-FF9730C4E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389BEA2F-6457-431A-941E-840A670CA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D32D9258-EB54-414B-A2D5-458339569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495967EF-C4BF-4A5F-90E5-A603A6654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253675EB-03CE-4B59-BEBD-4D0D9871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C78928-C21D-4E28-1E82-9EA420827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531" y="308468"/>
            <a:ext cx="8911687" cy="1280890"/>
          </a:xfrm>
        </p:spPr>
        <p:txBody>
          <a:bodyPr>
            <a:normAutofit/>
          </a:bodyPr>
          <a:lstStyle/>
          <a:p>
            <a:r>
              <a:rPr lang="en-US" b="1" dirty="0"/>
              <a:t>Model Selection</a:t>
            </a:r>
            <a:br>
              <a:rPr lang="en-US" dirty="0"/>
            </a:b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9CAF6A1-77C7-4ABC-9E4A-E74A8DB16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6B3F65AF-943F-4D0E-B890-AA058F48B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660B5807-5995-44AD-9E16-10337DC83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E80AC2A9-A86D-45A4-B218-B52F22B3E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2DB7D344-D8A0-46BE-8BD4-70DEC451E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90B7E18B-6B64-4711-94DE-715DE0CB7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7CCF1B9C-A47F-4AC1-8164-F13CD4288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A7694E0F-733F-4E78-A250-B7840DA06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7DE4B38A-BCE4-48FC-9109-41F73413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36605C57-20A9-46A2-A6DB-2EA83ADC9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23EFA4B2-9313-4409-9BAE-FC04D2AF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C8A794CC-8846-4A65-8227-1001468D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87046215-2C6C-4EFD-9689-6EBF98CA9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CC9387DA-2D8E-4E5D-BD65-274370B65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2" name="Freeform 11">
            <a:extLst>
              <a:ext uri="{FF2B5EF4-FFF2-40B4-BE49-F238E27FC236}">
                <a16:creationId xmlns:a16="http://schemas.microsoft.com/office/drawing/2014/main" id="{18BFC65B-9706-4EE1-8B75-FEEC1C530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7A40F-DCCD-E897-C09D-762D928C6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744" y="1266887"/>
            <a:ext cx="10870222" cy="518017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latin typeface="+mj-lt"/>
                <a:cs typeface="Aldhabi" panose="020F0502020204030204" pitchFamily="2" charset="-78"/>
              </a:rPr>
              <a:t>Logistic Regression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cs typeface="Aldhabi" panose="020F0502020204030204" pitchFamily="2" charset="-78"/>
              </a:rPr>
              <a:t>Advantages</a:t>
            </a:r>
            <a:r>
              <a:rPr lang="en-US" sz="1600" dirty="0">
                <a:latin typeface="+mj-lt"/>
                <a:cs typeface="Aldhabi" panose="020F0502020204030204" pitchFamily="2" charset="-78"/>
              </a:rPr>
              <a:t>: Easy to implement and interpret, works well for linearly separable data, provides probabilities for predictions.</a:t>
            </a: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+mj-lt"/>
                <a:cs typeface="Aldhabi" panose="020F0502020204030204" pitchFamily="2" charset="-78"/>
              </a:rPr>
              <a:t>Decision Trees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cs typeface="Aldhabi" panose="020F0502020204030204" pitchFamily="2" charset="-78"/>
              </a:rPr>
              <a:t>Advantages: </a:t>
            </a:r>
            <a:r>
              <a:rPr lang="en-US" sz="1600" dirty="0">
                <a:latin typeface="+mj-lt"/>
                <a:cs typeface="Aldhabi" panose="020F0502020204030204" pitchFamily="2" charset="-78"/>
              </a:rPr>
              <a:t>Easy to visualize and understand, can handle both numerical and categorical data, no need for feature scaling.</a:t>
            </a: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+mj-lt"/>
                <a:cs typeface="Aldhabi" panose="020F0502020204030204" pitchFamily="2" charset="-78"/>
              </a:rPr>
              <a:t>Random Forest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cs typeface="Aldhabi" panose="020F0502020204030204" pitchFamily="2" charset="-78"/>
              </a:rPr>
              <a:t>Advantages: </a:t>
            </a:r>
            <a:r>
              <a:rPr lang="en-US" sz="1600" dirty="0">
                <a:latin typeface="+mj-lt"/>
                <a:cs typeface="Aldhabi" panose="020F0502020204030204" pitchFamily="2" charset="-78"/>
              </a:rPr>
              <a:t>Reduces overfitting, handles missing values well, works well with large datasets, provides feature importance.</a:t>
            </a: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+mj-lt"/>
                <a:cs typeface="Aldhabi" panose="020F0502020204030204" pitchFamily="2" charset="-78"/>
              </a:rPr>
              <a:t>Support Vector Machine (SVM)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cs typeface="Aldhabi" panose="020F0502020204030204" pitchFamily="2" charset="-78"/>
              </a:rPr>
              <a:t>Advantages: </a:t>
            </a:r>
            <a:r>
              <a:rPr lang="en-US" sz="1600" dirty="0">
                <a:latin typeface="+mj-lt"/>
                <a:cs typeface="Aldhabi" panose="020F0502020204030204" pitchFamily="2" charset="-78"/>
              </a:rPr>
              <a:t>Effective in high-dimensional spaces, versatile with different kernel functions, robust against overfitting in high-dimensional datasets.</a:t>
            </a: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+mj-lt"/>
                <a:cs typeface="Aldhabi" panose="020F0502020204030204" pitchFamily="2" charset="-78"/>
              </a:rPr>
              <a:t>K-Nearest Neighbors (KNN)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cs typeface="Aldhabi" panose="020F0502020204030204" pitchFamily="2" charset="-78"/>
              </a:rPr>
              <a:t>Advantages: </a:t>
            </a:r>
            <a:r>
              <a:rPr lang="en-US" sz="1600" dirty="0">
                <a:latin typeface="+mj-lt"/>
                <a:cs typeface="Aldhabi" panose="020F0502020204030204" pitchFamily="2" charset="-78"/>
              </a:rPr>
              <a:t>Simple to understand and implement, no training phase, effective for small datasets.</a:t>
            </a: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+mj-lt"/>
                <a:cs typeface="Aldhabi" panose="020F0502020204030204" pitchFamily="2" charset="-78"/>
              </a:rPr>
              <a:t>Gradient Boosting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cs typeface="Aldhabi" panose="020F0502020204030204" pitchFamily="2" charset="-78"/>
              </a:rPr>
              <a:t>Description: An ensemble model that builds trees sequentially to correct errors of previous trees.</a:t>
            </a: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+mj-lt"/>
                <a:cs typeface="Aldhabi" panose="020F0502020204030204" pitchFamily="2" charset="-78"/>
              </a:rPr>
              <a:t>Advantages: </a:t>
            </a:r>
            <a:r>
              <a:rPr lang="en-US" sz="1600" dirty="0">
                <a:latin typeface="+mj-lt"/>
                <a:cs typeface="Aldhabi" panose="020F0502020204030204" pitchFamily="2" charset="-78"/>
              </a:rPr>
              <a:t>High predictive accuracy, handles mixed data types, works well with interactions among features, reduces overfitting.</a:t>
            </a:r>
          </a:p>
        </p:txBody>
      </p:sp>
    </p:spTree>
    <p:extLst>
      <p:ext uri="{BB962C8B-B14F-4D97-AF65-F5344CB8AC3E}">
        <p14:creationId xmlns:p14="http://schemas.microsoft.com/office/powerpoint/2010/main" val="593415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BFFD-0310-DE1E-1E6C-59FBD213F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11211046" cy="553862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b="1" dirty="0"/>
              <a:t>Extra Trees Classifier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Description</a:t>
            </a:r>
            <a:r>
              <a:rPr lang="en-US" sz="2800" dirty="0"/>
              <a:t>: An ensemble method that constructs multiple randomized decision trees and uses averaging to improve predictive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Advantages</a:t>
            </a:r>
            <a:r>
              <a:rPr lang="en-US" sz="2800" dirty="0"/>
              <a:t>: Faster than Random Forest, reduces overfitting, effective for large datasets.</a:t>
            </a:r>
          </a:p>
          <a:p>
            <a:r>
              <a:rPr lang="en-US" sz="2800" b="1" dirty="0" err="1"/>
              <a:t>XGBoost</a:t>
            </a:r>
            <a:endParaRPr lang="en-U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Description</a:t>
            </a:r>
            <a:r>
              <a:rPr lang="en-US" sz="2800" dirty="0"/>
              <a:t>: A highly efficient and scalable implementation of gradient boosting.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Advantages</a:t>
            </a:r>
            <a:r>
              <a:rPr lang="en-US" sz="2800" dirty="0"/>
              <a:t>: High performance, handles missing values automatically, supports parallel and distributed computing, regularization to prevent overfitting.</a:t>
            </a:r>
          </a:p>
          <a:p>
            <a:r>
              <a:rPr lang="en-US" sz="2800" b="1" dirty="0" err="1"/>
              <a:t>LightGBM</a:t>
            </a:r>
            <a:endParaRPr lang="en-U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Description</a:t>
            </a:r>
            <a:r>
              <a:rPr lang="en-US" sz="2800" dirty="0"/>
              <a:t>: A gradient boosting framework by Microsoft, designed for efficiency and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Advantages</a:t>
            </a:r>
            <a:r>
              <a:rPr lang="en-US" sz="2800" dirty="0"/>
              <a:t>: Faster training speed and higher efficiency, lower memory usage, better accuracy, supports large-scale data.</a:t>
            </a:r>
          </a:p>
          <a:p>
            <a:r>
              <a:rPr lang="en-US" sz="2800" b="1" dirty="0"/>
              <a:t>Neural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Description</a:t>
            </a:r>
            <a:r>
              <a:rPr lang="en-US" sz="2800" dirty="0"/>
              <a:t>: Deep learning models that can capture complex patterns in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Advantages</a:t>
            </a:r>
            <a:r>
              <a:rPr lang="en-US" sz="2800" dirty="0"/>
              <a:t>: Capable of learning complex relationships, can handle a large number of features, versatile across different types of data.</a:t>
            </a:r>
          </a:p>
        </p:txBody>
      </p:sp>
    </p:spTree>
    <p:extLst>
      <p:ext uri="{BB962C8B-B14F-4D97-AF65-F5344CB8AC3E}">
        <p14:creationId xmlns:p14="http://schemas.microsoft.com/office/powerpoint/2010/main" val="1461516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A224F-AE44-D7FD-2393-B50FCC847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b="1"/>
              <a:t>Model Training</a:t>
            </a:r>
            <a:br>
              <a:rPr lang="en-US"/>
            </a:b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5DEB3C-720F-71B9-7A06-1F46695E5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437908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3403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FF7E7-EC5F-233E-61AD-557CD4D8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Model Evaluation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60496-E444-E272-D4DC-41E1361D8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Evaluation Metrics: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Accuracy: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The percentage of correctly predicted instances.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Precision: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The ratio of true positive predictions to the total predicted positives.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Recall: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The ratio of true positive predictions to the total actual positives.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F1-Score: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The harmonic mean of precision and recall.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ROC-AUC: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The area under the Receiver Operating Characteristic curve, indicating the model's ability to discriminate between classes.</a:t>
            </a:r>
          </a:p>
          <a:p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667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ADF4631-3C8F-45EE-8D19-4D3E8426B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291099C-17EE-4E0E-B096-C79975050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E21C6221-3E1B-4ABD-8172-FAE995E65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D3EF5991-93EA-451F-BB82-1ABC4AC0D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136F96F7-16E6-48A1-A211-0B4A4D0C8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5C00D000-7FA5-40C4-AB6A-DE3A61AB8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5AAEB880-A03D-4743-9060-D7A846FA6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CC64DD68-0B96-4DE9-8FD5-3175E4A3F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7">
              <a:extLst>
                <a:ext uri="{FF2B5EF4-FFF2-40B4-BE49-F238E27FC236}">
                  <a16:creationId xmlns:a16="http://schemas.microsoft.com/office/drawing/2014/main" id="{69118400-C17B-4068-86D3-93CAE7702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117FA22F-CBA8-4CF5-B8CC-2D169B67E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8FB2D443-8598-4CEE-AED2-BEF49AA95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20">
              <a:extLst>
                <a:ext uri="{FF2B5EF4-FFF2-40B4-BE49-F238E27FC236}">
                  <a16:creationId xmlns:a16="http://schemas.microsoft.com/office/drawing/2014/main" id="{92593E33-68AF-485D-99D0-080CEA197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21">
              <a:extLst>
                <a:ext uri="{FF2B5EF4-FFF2-40B4-BE49-F238E27FC236}">
                  <a16:creationId xmlns:a16="http://schemas.microsoft.com/office/drawing/2014/main" id="{96A28427-575C-4904-AC4B-3DD62801D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22">
              <a:extLst>
                <a:ext uri="{FF2B5EF4-FFF2-40B4-BE49-F238E27FC236}">
                  <a16:creationId xmlns:a16="http://schemas.microsoft.com/office/drawing/2014/main" id="{782FA736-DE89-4D13-B0A7-3906B32CE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B87D0A-FB16-762E-A3CF-F88C1307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529540"/>
            <a:ext cx="8915399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Outputs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A54B62D-FC5C-4E1A-8D8B-279576FE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70" name="Freeform 27">
              <a:extLst>
                <a:ext uri="{FF2B5EF4-FFF2-40B4-BE49-F238E27FC236}">
                  <a16:creationId xmlns:a16="http://schemas.microsoft.com/office/drawing/2014/main" id="{4706D2CB-CE4C-4F40-B189-FD7BB4466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2714CF7E-2DF6-4F91-8BB2-D62E8B54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29">
              <a:extLst>
                <a:ext uri="{FF2B5EF4-FFF2-40B4-BE49-F238E27FC236}">
                  <a16:creationId xmlns:a16="http://schemas.microsoft.com/office/drawing/2014/main" id="{F30DCFE1-624D-4D3C-AC61-757C2FF35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30">
              <a:extLst>
                <a:ext uri="{FF2B5EF4-FFF2-40B4-BE49-F238E27FC236}">
                  <a16:creationId xmlns:a16="http://schemas.microsoft.com/office/drawing/2014/main" id="{BF08ABFE-DD31-4F1F-9520-93CC613CD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31">
              <a:extLst>
                <a:ext uri="{FF2B5EF4-FFF2-40B4-BE49-F238E27FC236}">
                  <a16:creationId xmlns:a16="http://schemas.microsoft.com/office/drawing/2014/main" id="{ADFB2DBD-F00A-4820-876F-4E75F216B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3F85387B-5668-4570-BC5C-AA89417C7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FEA70EF6-623D-453D-8360-1B0C142A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FE3B449C-A5FE-44B9-A01C-A115C37D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35">
              <a:extLst>
                <a:ext uri="{FF2B5EF4-FFF2-40B4-BE49-F238E27FC236}">
                  <a16:creationId xmlns:a16="http://schemas.microsoft.com/office/drawing/2014/main" id="{BD672E89-DAB4-41AE-891D-6B6A52B0E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C69123C3-F0F9-4AA7-BA7B-9E5E0AF27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E10779C5-3DD9-489D-9A2D-EF45B7BE3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1D3B4B35-2090-4DA8-ADBE-DD888B4E1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46FA917F-43A3-4FA3-A085-59D0DC397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18D5187-E2D2-6A6E-501E-DA5437D2C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2" t="22417" r="9253" b="25446"/>
          <a:stretch/>
        </p:blipFill>
        <p:spPr>
          <a:xfrm>
            <a:off x="1242071" y="0"/>
            <a:ext cx="10262541" cy="4872114"/>
          </a:xfrm>
          <a:prstGeom prst="rect">
            <a:avLst/>
          </a:prstGeom>
        </p:spPr>
      </p:pic>
      <p:sp>
        <p:nvSpPr>
          <p:cNvPr id="85" name="Freeform 33">
            <a:extLst>
              <a:ext uri="{FF2B5EF4-FFF2-40B4-BE49-F238E27FC236}">
                <a16:creationId xmlns:a16="http://schemas.microsoft.com/office/drawing/2014/main" id="{9CBF007B-8C8C-4F79-B037-9F4C61F9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78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curve&#10;&#10;Description automatically generated">
            <a:extLst>
              <a:ext uri="{FF2B5EF4-FFF2-40B4-BE49-F238E27FC236}">
                <a16:creationId xmlns:a16="http://schemas.microsoft.com/office/drawing/2014/main" id="{7CEE66FD-6ADD-6FB8-7373-D59849F14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841" y="643467"/>
            <a:ext cx="3169117" cy="2543217"/>
          </a:xfrm>
          <a:prstGeom prst="rect">
            <a:avLst/>
          </a:prstGeom>
        </p:spPr>
      </p:pic>
      <p:pic>
        <p:nvPicPr>
          <p:cNvPr id="9" name="Picture 8" descr="A graph of a logistic regression&#10;&#10;Description automatically generated">
            <a:extLst>
              <a:ext uri="{FF2B5EF4-FFF2-40B4-BE49-F238E27FC236}">
                <a16:creationId xmlns:a16="http://schemas.microsoft.com/office/drawing/2014/main" id="{FF109D22-E88B-529C-FF35-DDABAE826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27" y="643467"/>
            <a:ext cx="3169117" cy="2543217"/>
          </a:xfrm>
          <a:prstGeom prst="rect">
            <a:avLst/>
          </a:prstGeom>
        </p:spPr>
      </p:pic>
      <p:pic>
        <p:nvPicPr>
          <p:cNvPr id="7" name="Picture 6" descr="A graph of a tree&#10;&#10;Description automatically generated">
            <a:extLst>
              <a:ext uri="{FF2B5EF4-FFF2-40B4-BE49-F238E27FC236}">
                <a16:creationId xmlns:a16="http://schemas.microsoft.com/office/drawing/2014/main" id="{93944AF3-B52A-1490-BD4C-26CF88831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93" y="3671316"/>
            <a:ext cx="3172413" cy="2545862"/>
          </a:xfrm>
          <a:prstGeom prst="rect">
            <a:avLst/>
          </a:prstGeom>
        </p:spPr>
      </p:pic>
      <p:pic>
        <p:nvPicPr>
          <p:cNvPr id="3" name="Picture 2" descr="A graph of a positive rate&#10;&#10;Description automatically generated with medium confidence">
            <a:extLst>
              <a:ext uri="{FF2B5EF4-FFF2-40B4-BE49-F238E27FC236}">
                <a16:creationId xmlns:a16="http://schemas.microsoft.com/office/drawing/2014/main" id="{952A5364-E01E-900F-4D0B-ABB950F39C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840" y="3671316"/>
            <a:ext cx="3181892" cy="25534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7B6F2A-B0B8-39CF-FB3F-69D3D9FBFA50}"/>
              </a:ext>
            </a:extLst>
          </p:cNvPr>
          <p:cNvSpPr txBox="1"/>
          <p:nvPr/>
        </p:nvSpPr>
        <p:spPr>
          <a:xfrm>
            <a:off x="1157468" y="381965"/>
            <a:ext cx="481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Cardio Dataset</a:t>
            </a:r>
          </a:p>
        </p:txBody>
      </p:sp>
    </p:spTree>
    <p:extLst>
      <p:ext uri="{BB962C8B-B14F-4D97-AF65-F5344CB8AC3E}">
        <p14:creationId xmlns:p14="http://schemas.microsoft.com/office/powerpoint/2010/main" val="2345060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curve&#10;&#10;Description automatically generated">
            <a:extLst>
              <a:ext uri="{FF2B5EF4-FFF2-40B4-BE49-F238E27FC236}">
                <a16:creationId xmlns:a16="http://schemas.microsoft.com/office/drawing/2014/main" id="{7E41368B-C8B0-AF98-FD23-6BD409E01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9" y="643466"/>
            <a:ext cx="3270607" cy="2624663"/>
          </a:xfrm>
          <a:prstGeom prst="rect">
            <a:avLst/>
          </a:prstGeom>
        </p:spPr>
      </p:pic>
      <p:pic>
        <p:nvPicPr>
          <p:cNvPr id="5" name="Picture 4" descr="A graph of a positive rate&#10;&#10;Description automatically generated">
            <a:extLst>
              <a:ext uri="{FF2B5EF4-FFF2-40B4-BE49-F238E27FC236}">
                <a16:creationId xmlns:a16="http://schemas.microsoft.com/office/drawing/2014/main" id="{D036D20F-182B-9418-8A6E-2287040EE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93" y="1926902"/>
            <a:ext cx="3743538" cy="3004189"/>
          </a:xfrm>
          <a:prstGeom prst="rect">
            <a:avLst/>
          </a:prstGeom>
        </p:spPr>
      </p:pic>
      <p:pic>
        <p:nvPicPr>
          <p:cNvPr id="3" name="Picture 2" descr="A graph of a curve&#10;&#10;Description automatically generated">
            <a:extLst>
              <a:ext uri="{FF2B5EF4-FFF2-40B4-BE49-F238E27FC236}">
                <a16:creationId xmlns:a16="http://schemas.microsoft.com/office/drawing/2014/main" id="{BD3D17CC-7664-6DE1-0524-F4BE6048A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4" y="655840"/>
            <a:ext cx="3239769" cy="2599914"/>
          </a:xfrm>
          <a:prstGeom prst="rect">
            <a:avLst/>
          </a:prstGeom>
        </p:spPr>
      </p:pic>
      <p:pic>
        <p:nvPicPr>
          <p:cNvPr id="11" name="Picture 10" descr="A graph of a positive rate&#10;&#10;Description automatically generated with medium confidence">
            <a:extLst>
              <a:ext uri="{FF2B5EF4-FFF2-40B4-BE49-F238E27FC236}">
                <a16:creationId xmlns:a16="http://schemas.microsoft.com/office/drawing/2014/main" id="{D9E69FE0-8B5C-8E91-160F-3B87C7A0E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8" y="3589863"/>
            <a:ext cx="3270610" cy="2624665"/>
          </a:xfrm>
          <a:prstGeom prst="rect">
            <a:avLst/>
          </a:prstGeom>
        </p:spPr>
      </p:pic>
      <p:pic>
        <p:nvPicPr>
          <p:cNvPr id="7" name="Picture 6" descr="A graph of a tree&#10;&#10;Description automatically generated">
            <a:extLst>
              <a:ext uri="{FF2B5EF4-FFF2-40B4-BE49-F238E27FC236}">
                <a16:creationId xmlns:a16="http://schemas.microsoft.com/office/drawing/2014/main" id="{55008C4B-3EDD-D240-F89E-B7FEDC369F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3" y="3611902"/>
            <a:ext cx="3239769" cy="25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69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DC60-2C57-30B1-F633-500320CC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for Cardio Dataset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0BAAF0-6542-5207-D044-EE987C9B18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 rot="10800000" flipV="1">
            <a:off x="1766405" y="2136338"/>
            <a:ext cx="904311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 Boosting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LightGBM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achieved the highest ROC-AUC score (0.8038 and 0.8031 respectively), indicating their superior performance in distinguishing between the classes.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LightGBM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also demonstrated high precision and F1-scores, making them reliable models for practical implementation.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While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SVM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 showed good performance, its ROC-AUC (0.7917) was slightly lower than the top-performing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 Tree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model, despite its simplicity, had the lowest performance metrics, making it less suitable for this task. </a:t>
            </a:r>
          </a:p>
        </p:txBody>
      </p:sp>
    </p:spTree>
    <p:extLst>
      <p:ext uri="{BB962C8B-B14F-4D97-AF65-F5344CB8AC3E}">
        <p14:creationId xmlns:p14="http://schemas.microsoft.com/office/powerpoint/2010/main" val="340437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8BA00-7FFD-154A-D789-611E5AE6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 fontScale="90000"/>
          </a:bodyPr>
          <a:lstStyle/>
          <a:p>
            <a:r>
              <a:rPr lang="en-US" sz="3600" b="1"/>
              <a:t>Introduction</a:t>
            </a:r>
            <a:br>
              <a:rPr lang="en-US" sz="3600" b="1"/>
            </a:br>
            <a:endParaRPr lang="en-US" sz="360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EA0238D-A044-CCFD-2BB4-6F8321DDCC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9843127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661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643DFE9-9B9B-B82A-4EB5-E0A1CC426A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3" t="20759" r="9620" b="26920"/>
          <a:stretch/>
        </p:blipFill>
        <p:spPr>
          <a:xfrm>
            <a:off x="2589211" y="714375"/>
            <a:ext cx="8959322" cy="550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36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tree&#10;&#10;Description automatically generated">
            <a:extLst>
              <a:ext uri="{FF2B5EF4-FFF2-40B4-BE49-F238E27FC236}">
                <a16:creationId xmlns:a16="http://schemas.microsoft.com/office/drawing/2014/main" id="{06308590-D61D-5826-2A3F-83D0934F8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9" y="643466"/>
            <a:ext cx="3270607" cy="2624663"/>
          </a:xfrm>
          <a:prstGeom prst="rect">
            <a:avLst/>
          </a:prstGeom>
        </p:spPr>
      </p:pic>
      <p:pic>
        <p:nvPicPr>
          <p:cNvPr id="13" name="Picture 12" descr="A graph of a logistic regression&#10;&#10;Description automatically generated">
            <a:extLst>
              <a:ext uri="{FF2B5EF4-FFF2-40B4-BE49-F238E27FC236}">
                <a16:creationId xmlns:a16="http://schemas.microsoft.com/office/drawing/2014/main" id="{EB8D4172-D9BB-077A-E2FD-E09F0EB74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959" y="643466"/>
            <a:ext cx="3270606" cy="2624662"/>
          </a:xfrm>
          <a:prstGeom prst="rect">
            <a:avLst/>
          </a:prstGeom>
        </p:spPr>
      </p:pic>
      <p:pic>
        <p:nvPicPr>
          <p:cNvPr id="3" name="Picture 2" descr="A graph of a line&#10;&#10;Description automatically generated">
            <a:extLst>
              <a:ext uri="{FF2B5EF4-FFF2-40B4-BE49-F238E27FC236}">
                <a16:creationId xmlns:a16="http://schemas.microsoft.com/office/drawing/2014/main" id="{6C21E08C-2F85-7D2E-DE06-17FD9DE77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4" y="655840"/>
            <a:ext cx="3239769" cy="2599914"/>
          </a:xfrm>
          <a:prstGeom prst="rect">
            <a:avLst/>
          </a:prstGeom>
        </p:spPr>
      </p:pic>
      <p:pic>
        <p:nvPicPr>
          <p:cNvPr id="11" name="Picture 10" descr="A graph of a logistic regression&#10;&#10;Description automatically generated">
            <a:extLst>
              <a:ext uri="{FF2B5EF4-FFF2-40B4-BE49-F238E27FC236}">
                <a16:creationId xmlns:a16="http://schemas.microsoft.com/office/drawing/2014/main" id="{B1248A59-6800-FA19-C287-BAB3A2664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8" y="3589863"/>
            <a:ext cx="3270610" cy="2624665"/>
          </a:xfrm>
          <a:prstGeom prst="rect">
            <a:avLst/>
          </a:prstGeom>
        </p:spPr>
      </p:pic>
      <p:pic>
        <p:nvPicPr>
          <p:cNvPr id="5" name="Picture 4" descr="A graph of a curve&#10;&#10;Description automatically generated">
            <a:extLst>
              <a:ext uri="{FF2B5EF4-FFF2-40B4-BE49-F238E27FC236}">
                <a16:creationId xmlns:a16="http://schemas.microsoft.com/office/drawing/2014/main" id="{2E5630D0-CE14-12B1-C28A-1C3FB395EF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916" y="3589863"/>
            <a:ext cx="3294694" cy="2643993"/>
          </a:xfrm>
          <a:prstGeom prst="rect">
            <a:avLst/>
          </a:prstGeom>
        </p:spPr>
      </p:pic>
      <p:pic>
        <p:nvPicPr>
          <p:cNvPr id="7" name="Picture 6" descr="A graph of a tree&#10;&#10;Description automatically generated">
            <a:extLst>
              <a:ext uri="{FF2B5EF4-FFF2-40B4-BE49-F238E27FC236}">
                <a16:creationId xmlns:a16="http://schemas.microsoft.com/office/drawing/2014/main" id="{22C8AEAF-F66E-F18B-F58C-E006A57506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3" y="3611902"/>
            <a:ext cx="3239769" cy="25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84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aph of a line&#10;&#10;Description automatically generated">
            <a:extLst>
              <a:ext uri="{FF2B5EF4-FFF2-40B4-BE49-F238E27FC236}">
                <a16:creationId xmlns:a16="http://schemas.microsoft.com/office/drawing/2014/main" id="{1EBD0457-4200-23A2-CA82-FEFAB61A7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9" y="643466"/>
            <a:ext cx="3270607" cy="2624663"/>
          </a:xfrm>
          <a:prstGeom prst="rect">
            <a:avLst/>
          </a:prstGeom>
        </p:spPr>
      </p:pic>
      <p:pic>
        <p:nvPicPr>
          <p:cNvPr id="19" name="Picture 18" descr="A graph of a positive rate&#10;&#10;Description automatically generated with medium confidence">
            <a:extLst>
              <a:ext uri="{FF2B5EF4-FFF2-40B4-BE49-F238E27FC236}">
                <a16:creationId xmlns:a16="http://schemas.microsoft.com/office/drawing/2014/main" id="{26616259-628F-BE6D-8E85-A8DF4F69A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429000"/>
            <a:ext cx="3270606" cy="2624662"/>
          </a:xfrm>
          <a:prstGeom prst="rect">
            <a:avLst/>
          </a:prstGeom>
        </p:spPr>
      </p:pic>
      <p:pic>
        <p:nvPicPr>
          <p:cNvPr id="15" name="Picture 14" descr="A blue line graph with black lines&#10;&#10;Description automatically generated">
            <a:extLst>
              <a:ext uri="{FF2B5EF4-FFF2-40B4-BE49-F238E27FC236}">
                <a16:creationId xmlns:a16="http://schemas.microsoft.com/office/drawing/2014/main" id="{45258C4C-68BE-7DE6-CB4C-D894365D1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215" y="3429000"/>
            <a:ext cx="3239769" cy="2599914"/>
          </a:xfrm>
          <a:prstGeom prst="rect">
            <a:avLst/>
          </a:prstGeom>
        </p:spPr>
      </p:pic>
      <p:pic>
        <p:nvPicPr>
          <p:cNvPr id="25" name="Picture 24" descr="A graph of a graph&#10;&#10;Description automatically generated">
            <a:extLst>
              <a:ext uri="{FF2B5EF4-FFF2-40B4-BE49-F238E27FC236}">
                <a16:creationId xmlns:a16="http://schemas.microsoft.com/office/drawing/2014/main" id="{7D013C8B-1CA0-C710-1338-AA361D330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695" y="643466"/>
            <a:ext cx="3270610" cy="2624665"/>
          </a:xfrm>
          <a:prstGeom prst="rect">
            <a:avLst/>
          </a:prstGeom>
        </p:spPr>
      </p:pic>
      <p:pic>
        <p:nvPicPr>
          <p:cNvPr id="23" name="Picture 22" descr="A graph of a curve&#10;&#10;Description automatically generated">
            <a:extLst>
              <a:ext uri="{FF2B5EF4-FFF2-40B4-BE49-F238E27FC236}">
                <a16:creationId xmlns:a16="http://schemas.microsoft.com/office/drawing/2014/main" id="{7ED587A9-85E1-C310-F550-7A7AB8B7E1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606" y="3406960"/>
            <a:ext cx="3294694" cy="2643993"/>
          </a:xfrm>
          <a:prstGeom prst="rect">
            <a:avLst/>
          </a:prstGeom>
        </p:spPr>
      </p:pic>
      <p:pic>
        <p:nvPicPr>
          <p:cNvPr id="17" name="Picture 16" descr="A graph of a curve&#10;&#10;Description automatically generated">
            <a:extLst>
              <a:ext uri="{FF2B5EF4-FFF2-40B4-BE49-F238E27FC236}">
                <a16:creationId xmlns:a16="http://schemas.microsoft.com/office/drawing/2014/main" id="{67A3867D-5238-23AA-AB49-B1B2BD15E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215" y="643466"/>
            <a:ext cx="3239769" cy="25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33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line&#10;&#10;Description automatically generated">
            <a:extLst>
              <a:ext uri="{FF2B5EF4-FFF2-40B4-BE49-F238E27FC236}">
                <a16:creationId xmlns:a16="http://schemas.microsoft.com/office/drawing/2014/main" id="{918D2EA8-7E00-51A0-27AA-77B2000F4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9" y="643466"/>
            <a:ext cx="3270607" cy="2624663"/>
          </a:xfrm>
          <a:prstGeom prst="rect">
            <a:avLst/>
          </a:prstGeom>
        </p:spPr>
      </p:pic>
      <p:pic>
        <p:nvPicPr>
          <p:cNvPr id="16" name="Picture 15" descr="A blue line graph with black lines&#10;&#10;Description automatically generated">
            <a:extLst>
              <a:ext uri="{FF2B5EF4-FFF2-40B4-BE49-F238E27FC236}">
                <a16:creationId xmlns:a16="http://schemas.microsoft.com/office/drawing/2014/main" id="{C69074BE-C8CA-15A7-27A0-64D31DF74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587154"/>
            <a:ext cx="3270606" cy="2624662"/>
          </a:xfrm>
          <a:prstGeom prst="rect">
            <a:avLst/>
          </a:prstGeom>
        </p:spPr>
      </p:pic>
      <p:pic>
        <p:nvPicPr>
          <p:cNvPr id="17" name="Picture 16" descr="A graph of a graph&#10;&#10;Description automatically generated">
            <a:extLst>
              <a:ext uri="{FF2B5EF4-FFF2-40B4-BE49-F238E27FC236}">
                <a16:creationId xmlns:a16="http://schemas.microsoft.com/office/drawing/2014/main" id="{D56FEC5D-7296-6C74-5689-C70EDE758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62" y="668215"/>
            <a:ext cx="3239769" cy="2599914"/>
          </a:xfrm>
          <a:prstGeom prst="rect">
            <a:avLst/>
          </a:prstGeom>
        </p:spPr>
      </p:pic>
      <p:pic>
        <p:nvPicPr>
          <p:cNvPr id="14" name="Picture 13" descr="A graph of a curve&#10;&#10;Description automatically generated">
            <a:extLst>
              <a:ext uri="{FF2B5EF4-FFF2-40B4-BE49-F238E27FC236}">
                <a16:creationId xmlns:a16="http://schemas.microsoft.com/office/drawing/2014/main" id="{58436325-3121-4C5B-7E7A-581C08683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221" y="3565120"/>
            <a:ext cx="3270610" cy="2624665"/>
          </a:xfrm>
          <a:prstGeom prst="rect">
            <a:avLst/>
          </a:prstGeom>
        </p:spPr>
      </p:pic>
      <p:pic>
        <p:nvPicPr>
          <p:cNvPr id="11" name="Picture 10" descr="A graph of a tree&#10;&#10;Description automatically generated">
            <a:extLst>
              <a:ext uri="{FF2B5EF4-FFF2-40B4-BE49-F238E27FC236}">
                <a16:creationId xmlns:a16="http://schemas.microsoft.com/office/drawing/2014/main" id="{77B8C545-E17D-12F3-F441-A89812DE7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978" y="3587154"/>
            <a:ext cx="3294694" cy="2643993"/>
          </a:xfrm>
          <a:prstGeom prst="rect">
            <a:avLst/>
          </a:prstGeom>
        </p:spPr>
      </p:pic>
      <p:pic>
        <p:nvPicPr>
          <p:cNvPr id="13" name="Picture 12" descr="A graph of a tree&#10;&#10;Description automatically generated">
            <a:extLst>
              <a:ext uri="{FF2B5EF4-FFF2-40B4-BE49-F238E27FC236}">
                <a16:creationId xmlns:a16="http://schemas.microsoft.com/office/drawing/2014/main" id="{635A68D7-75EF-619B-2208-BA0FCA8248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978" y="655840"/>
            <a:ext cx="3239769" cy="25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27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CF0F-0F43-D52B-DC73-AD64CFE94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for UCI Dataset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BDAB3E-750B-BE97-8B01-AE7285A667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02230" y="2049366"/>
            <a:ext cx="969917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Model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 Boosting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stands out as the best model due to its highest accuracy and ROC-AUC scores across both evaluations.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Robust Alternatives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LightGBM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also demonstrated strong performance and are good alternatives.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Selection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Depending on specific use cases, such as the need for higher precision or recall, different models may be preferred. However, Gradient Boosting provides a balanced and robust option for predicting heart disease in this dataset. </a:t>
            </a:r>
          </a:p>
        </p:txBody>
      </p:sp>
    </p:spTree>
    <p:extLst>
      <p:ext uri="{BB962C8B-B14F-4D97-AF65-F5344CB8AC3E}">
        <p14:creationId xmlns:p14="http://schemas.microsoft.com/office/powerpoint/2010/main" val="3869240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5580-A5F1-3250-C8A2-7B32ECA4F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US" sz="3700" b="1" dirty="0"/>
              <a:t>Predicting Diseases</a:t>
            </a:r>
            <a:br>
              <a:rPr lang="en-US" sz="3700" b="1" dirty="0"/>
            </a:br>
            <a:endParaRPr lang="en-US" sz="37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97BAB41-9745-819F-2BE5-F8B1F5B497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29365" r="52321" b="8001"/>
          <a:stretch/>
        </p:blipFill>
        <p:spPr>
          <a:xfrm>
            <a:off x="1371600" y="1426030"/>
            <a:ext cx="4441371" cy="4883330"/>
          </a:xfrm>
          <a:prstGeom prst="rect">
            <a:avLst/>
          </a:prstGeom>
        </p:spPr>
      </p:pic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EC0BF213-1894-981D-DD6A-BAE4C64976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1" t="25806" r="49909" b="10608"/>
          <a:stretch/>
        </p:blipFill>
        <p:spPr>
          <a:xfrm>
            <a:off x="6705600" y="1502229"/>
            <a:ext cx="4321629" cy="480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92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4AA63787-DB79-11DA-AC69-6985379829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5858" b="19142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3B2478-C2F4-0D8E-6B43-0C04C8E1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</a:t>
            </a:r>
            <a:br>
              <a:rPr lang="en-US" sz="5400"/>
            </a:br>
            <a:endParaRPr lang="en-US" sz="54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5753F1-EEE2-45ED-88A1-ECB4A495D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3E3E7343-7B0A-4265-B9DA-56CE35551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608D2FF5-E7CA-448D-8B61-42FAA7A0C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DC186DC7-6F76-40B7-8268-20660160E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4C8DDEC4-2C9A-4271-BBB3-577233F2E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D8DB0C2B-A79C-421F-88AB-DC7B12527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B3BC96E3-7FEF-4BFD-8E2C-028CB3772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E7ED35DB-BAAE-4771-A0A0-65647ACC5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4407B080-4ED5-43EB-8CCE-B43B336E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8C10C675-F599-45D3-8177-D7F7DEC16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E2566A74-B9B1-469F-A373-3B3C6017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D108E5CB-8D77-4568-B6FF-2C303213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7D8349D8-2AE2-4C78-84ED-22125F147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9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7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A3781-EDE3-12F8-16E0-26B5DBB41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5611" y="508365"/>
            <a:ext cx="8911687" cy="1280890"/>
          </a:xfrm>
        </p:spPr>
        <p:txBody>
          <a:bodyPr/>
          <a:lstStyle/>
          <a:p>
            <a:r>
              <a:rPr lang="en-US" dirty="0"/>
              <a:t>Literature Review</a:t>
            </a:r>
            <a:br>
              <a:rPr lang="en-US" dirty="0"/>
            </a:br>
            <a:r>
              <a:rPr lang="en-US" sz="2800" dirty="0"/>
              <a:t>Heart Diseases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AA002-07D4-15F3-3376-FC8DAB26B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Coronary Artery Disease (CAD)</a:t>
            </a:r>
          </a:p>
          <a:p>
            <a:pPr marL="0" indent="0">
              <a:buNone/>
            </a:pPr>
            <a:r>
              <a:rPr lang="en-US" b="1" dirty="0"/>
              <a:t>Cause</a:t>
            </a:r>
            <a:r>
              <a:rPr lang="en-US" dirty="0"/>
              <a:t>: Plaque buildup in arteries</a:t>
            </a:r>
          </a:p>
          <a:p>
            <a:pPr marL="0" indent="0">
              <a:buNone/>
            </a:pPr>
            <a:r>
              <a:rPr lang="en-US" b="1" dirty="0"/>
              <a:t>Impact</a:t>
            </a:r>
            <a:r>
              <a:rPr lang="en-US" dirty="0"/>
              <a:t>: Reduced blood flow, chest pain, heart attacks</a:t>
            </a:r>
          </a:p>
          <a:p>
            <a:r>
              <a:rPr lang="en-US" b="1" dirty="0"/>
              <a:t>Hypertension (High Blood Pressure)</a:t>
            </a:r>
          </a:p>
          <a:p>
            <a:pPr marL="0" indent="0">
              <a:buNone/>
            </a:pPr>
            <a:r>
              <a:rPr lang="en-US" b="1" dirty="0"/>
              <a:t>Cause</a:t>
            </a:r>
            <a:r>
              <a:rPr lang="en-US" dirty="0"/>
              <a:t>: Persistent high blood pressure</a:t>
            </a:r>
          </a:p>
          <a:p>
            <a:pPr marL="0" indent="0">
              <a:buNone/>
            </a:pPr>
            <a:r>
              <a:rPr lang="en-US" b="1" dirty="0"/>
              <a:t>Impact</a:t>
            </a:r>
            <a:r>
              <a:rPr lang="en-US" dirty="0"/>
              <a:t>: Heart strain, increased risk of heart attack and stroke</a:t>
            </a:r>
          </a:p>
          <a:p>
            <a:r>
              <a:rPr lang="en-US" b="1" dirty="0"/>
              <a:t>Hypercholesterolemia (High Cholesterol)</a:t>
            </a:r>
          </a:p>
          <a:p>
            <a:pPr marL="0" indent="0">
              <a:buNone/>
            </a:pPr>
            <a:r>
              <a:rPr lang="en-US" b="1" dirty="0"/>
              <a:t>Cause</a:t>
            </a:r>
            <a:r>
              <a:rPr lang="en-US" dirty="0"/>
              <a:t>: High cholesterol levels</a:t>
            </a:r>
          </a:p>
          <a:p>
            <a:pPr marL="0" indent="0">
              <a:buNone/>
            </a:pPr>
            <a:r>
              <a:rPr lang="en-US" b="1" dirty="0"/>
              <a:t>Impact</a:t>
            </a:r>
            <a:r>
              <a:rPr lang="en-US" dirty="0"/>
              <a:t>: Plaque in arteries, CAD, heart attack, stroke</a:t>
            </a:r>
          </a:p>
          <a:p>
            <a:r>
              <a:rPr lang="en-US" b="1" dirty="0"/>
              <a:t>Arrhythmia</a:t>
            </a:r>
          </a:p>
          <a:p>
            <a:pPr marL="0" indent="0">
              <a:buNone/>
            </a:pPr>
            <a:r>
              <a:rPr lang="en-US" b="1" dirty="0"/>
              <a:t>Cause</a:t>
            </a:r>
            <a:r>
              <a:rPr lang="en-US" dirty="0"/>
              <a:t>: Irregular heartbeat</a:t>
            </a:r>
          </a:p>
          <a:p>
            <a:pPr marL="0" indent="0">
              <a:buNone/>
            </a:pPr>
            <a:r>
              <a:rPr lang="en-US" b="1" dirty="0"/>
              <a:t>Impact</a:t>
            </a:r>
            <a:r>
              <a:rPr lang="en-US" dirty="0"/>
              <a:t>: Inefficient blood pumping, stroke, heart failure</a:t>
            </a:r>
          </a:p>
          <a:p>
            <a:endParaRPr lang="en-US" dirty="0"/>
          </a:p>
        </p:txBody>
      </p:sp>
      <p:pic>
        <p:nvPicPr>
          <p:cNvPr id="5" name="Picture 4" descr="A diagram of a heart with a heart and a heart with a heart and a heart with a heart and a heart with a heart and a heart with a heart and a heart with a heart and&#10;&#10;Description automatically generated">
            <a:extLst>
              <a:ext uri="{FF2B5EF4-FFF2-40B4-BE49-F238E27FC236}">
                <a16:creationId xmlns:a16="http://schemas.microsoft.com/office/drawing/2014/main" id="{5E0BD0B0-67F5-2EDC-4A35-441A2F7D5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333" y="0"/>
            <a:ext cx="4300640" cy="2419110"/>
          </a:xfrm>
          <a:prstGeom prst="rect">
            <a:avLst/>
          </a:prstGeom>
        </p:spPr>
      </p:pic>
      <p:pic>
        <p:nvPicPr>
          <p:cNvPr id="7" name="Picture 6" descr="A diagram of a blood vessel&#10;&#10;Description automatically generated">
            <a:extLst>
              <a:ext uri="{FF2B5EF4-FFF2-40B4-BE49-F238E27FC236}">
                <a16:creationId xmlns:a16="http://schemas.microsoft.com/office/drawing/2014/main" id="{8310D4BA-76D6-4349-CBAE-3AD6B5A41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527" y="3107801"/>
            <a:ext cx="2284359" cy="367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4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DA8593-5BA7-45F3-B447-37FB2B9F7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9B2E4-9251-5EA4-124B-C5CD270A3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r>
              <a:rPr lang="en-US" dirty="0"/>
              <a:t>Heart Disease (contd.)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5CBF17-C0BF-49C1-8FB7-B43A3545D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83062-5DAC-D8D7-1F89-84E48B933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133600"/>
            <a:ext cx="6574535" cy="37592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Ischemic Heart Disease (IHD)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/>
              <a:t>Cause</a:t>
            </a:r>
            <a:r>
              <a:rPr lang="en-US"/>
              <a:t>: Reduced blood supply to heart muscle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/>
              <a:t>Impact</a:t>
            </a:r>
            <a:r>
              <a:rPr lang="en-US"/>
              <a:t>: Chest pain, heart attacks, heart failure</a:t>
            </a:r>
          </a:p>
          <a:p>
            <a:pPr>
              <a:lnSpc>
                <a:spcPct val="90000"/>
              </a:lnSpc>
            </a:pPr>
            <a:r>
              <a:rPr lang="en-US" b="1"/>
              <a:t>Angina Pectoris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/>
              <a:t>Cause</a:t>
            </a:r>
            <a:r>
              <a:rPr lang="en-US"/>
              <a:t>: Reduced blood flow to heart muscle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/>
              <a:t>Impact</a:t>
            </a:r>
            <a:r>
              <a:rPr lang="en-US"/>
              <a:t>: Chest pain during activity, risk of heart attack</a:t>
            </a:r>
          </a:p>
          <a:p>
            <a:pPr>
              <a:lnSpc>
                <a:spcPct val="90000"/>
              </a:lnSpc>
            </a:pPr>
            <a:r>
              <a:rPr lang="en-US" b="1"/>
              <a:t>Thalassemia-Related Cardiac Issues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/>
              <a:t>Cause</a:t>
            </a:r>
            <a:r>
              <a:rPr lang="en-US"/>
              <a:t>: Genetic blood disorder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/>
              <a:t>Impact</a:t>
            </a:r>
            <a:r>
              <a:rPr lang="en-US"/>
              <a:t>: Heart enlargement, heart failure due to severe anemia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  <p:pic>
        <p:nvPicPr>
          <p:cNvPr id="7" name="Picture 6" descr="A diagram of a heart disease&#10;&#10;Description automatically generated">
            <a:extLst>
              <a:ext uri="{FF2B5EF4-FFF2-40B4-BE49-F238E27FC236}">
                <a16:creationId xmlns:a16="http://schemas.microsoft.com/office/drawing/2014/main" id="{FC508385-BFB1-B2DB-521B-196F29E9E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28" y="645106"/>
            <a:ext cx="2376374" cy="2541577"/>
          </a:xfrm>
          <a:prstGeom prst="rect">
            <a:avLst/>
          </a:prstGeom>
        </p:spPr>
      </p:pic>
      <p:pic>
        <p:nvPicPr>
          <p:cNvPr id="5" name="Picture 4" descr="A diagram of a human heart&#10;&#10;Description automatically generated">
            <a:extLst>
              <a:ext uri="{FF2B5EF4-FFF2-40B4-BE49-F238E27FC236}">
                <a16:creationId xmlns:a16="http://schemas.microsoft.com/office/drawing/2014/main" id="{F48BA9BE-032F-E90F-01A3-6BAD90698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87" y="3393122"/>
            <a:ext cx="3981455" cy="2457884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F5147F3F-3E4A-4255-8C92-856618C47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7966D5-79F6-B831-6AB1-6D29C735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520" y="624110"/>
            <a:ext cx="6845092" cy="1280890"/>
          </a:xfrm>
        </p:spPr>
        <p:txBody>
          <a:bodyPr>
            <a:normAutofit/>
          </a:bodyPr>
          <a:lstStyle/>
          <a:p>
            <a:r>
              <a:rPr lang="en-US" b="1" dirty="0"/>
              <a:t>Dataset Overview</a:t>
            </a:r>
            <a:br>
              <a:rPr lang="en-US" b="1" dirty="0"/>
            </a:b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ABE1A-50E7-EFF4-943E-DEA46F693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67" r="33254" b="-2"/>
          <a:stretch/>
        </p:blipFill>
        <p:spPr>
          <a:xfrm>
            <a:off x="20" y="1730"/>
            <a:ext cx="2720524" cy="685800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58CC05-1FB7-B053-86A9-F87A7B0B9D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612162"/>
              </p:ext>
            </p:extLst>
          </p:nvPr>
        </p:nvGraphicFramePr>
        <p:xfrm>
          <a:off x="4656667" y="2133600"/>
          <a:ext cx="6847944" cy="377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7991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4B9A75-774D-DD58-3E60-125D81AF3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85" y="3298371"/>
            <a:ext cx="8915400" cy="2329543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20A3BCB-E482-C9CD-BF42-EF5C2DC83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7" t="51746" r="34821" b="23492"/>
          <a:stretch/>
        </p:blipFill>
        <p:spPr>
          <a:xfrm>
            <a:off x="2382384" y="620486"/>
            <a:ext cx="8829901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4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95D2EC0-B328-B3DB-F17E-38A4EF7E8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520" y="624110"/>
            <a:ext cx="6845092" cy="1280890"/>
          </a:xfrm>
        </p:spPr>
        <p:txBody>
          <a:bodyPr>
            <a:normAutofit/>
          </a:bodyPr>
          <a:lstStyle/>
          <a:p>
            <a:r>
              <a:rPr lang="en-US" b="1"/>
              <a:t>Methodology</a:t>
            </a:r>
            <a:br>
              <a:rPr lang="en-US" b="1"/>
            </a:b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03CF6-44BC-5CEF-BE11-A5EAF755E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638" r="56048"/>
          <a:stretch/>
        </p:blipFill>
        <p:spPr>
          <a:xfrm>
            <a:off x="20" y="1730"/>
            <a:ext cx="272052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30838-002A-6F95-021E-2BC551B87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67" y="2133600"/>
            <a:ext cx="6847944" cy="3777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Data Collection:</a:t>
            </a:r>
            <a:r>
              <a:rPr lang="en-US" sz="1700"/>
              <a:t> Utilize the Heart Disease UCI and Cardiovascular Disease datasets.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Data Preprocessing:</a:t>
            </a:r>
            <a:r>
              <a:rPr lang="en-US" sz="1700"/>
              <a:t> Handle missing values, normalize/standardize data, encode categorical variables.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Feature Engineering:</a:t>
            </a:r>
            <a:r>
              <a:rPr lang="en-US" sz="1700"/>
              <a:t> Create new features from existing data, select important features.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Model Selection:</a:t>
            </a:r>
            <a:r>
              <a:rPr lang="en-US" sz="1700"/>
              <a:t> Choose various classification algorithms (e.g., Logistic Regression, Decision Trees, Random Forest, SVM, Neural Networks).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Model Training:</a:t>
            </a:r>
            <a:r>
              <a:rPr lang="en-US" sz="1700"/>
              <a:t> Split data into training and test sets, train models using cross-validation.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Model Evaluation:</a:t>
            </a:r>
            <a:r>
              <a:rPr lang="en-US" sz="1700"/>
              <a:t> Evaluate models using accuracy, precision, recall, F1-score, ROC-AUC.</a:t>
            </a:r>
          </a:p>
          <a:p>
            <a:pPr>
              <a:lnSpc>
                <a:spcPct val="9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412075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ADF4631-3C8F-45EE-8D19-4D3E8426B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291099C-17EE-4E0E-B096-C79975050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E21C6221-3E1B-4ABD-8172-FAE995E65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D3EF5991-93EA-451F-BB82-1ABC4AC0D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136F96F7-16E6-48A1-A211-0B4A4D0C8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5C00D000-7FA5-40C4-AB6A-DE3A61AB8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5AAEB880-A03D-4743-9060-D7A846FA6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CC64DD68-0B96-4DE9-8FD5-3175E4A3F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7">
              <a:extLst>
                <a:ext uri="{FF2B5EF4-FFF2-40B4-BE49-F238E27FC236}">
                  <a16:creationId xmlns:a16="http://schemas.microsoft.com/office/drawing/2014/main" id="{69118400-C17B-4068-86D3-93CAE7702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117FA22F-CBA8-4CF5-B8CC-2D169B67E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8FB2D443-8598-4CEE-AED2-BEF49AA95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20">
              <a:extLst>
                <a:ext uri="{FF2B5EF4-FFF2-40B4-BE49-F238E27FC236}">
                  <a16:creationId xmlns:a16="http://schemas.microsoft.com/office/drawing/2014/main" id="{92593E33-68AF-485D-99D0-080CEA197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21">
              <a:extLst>
                <a:ext uri="{FF2B5EF4-FFF2-40B4-BE49-F238E27FC236}">
                  <a16:creationId xmlns:a16="http://schemas.microsoft.com/office/drawing/2014/main" id="{96A28427-575C-4904-AC4B-3DD62801D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22">
              <a:extLst>
                <a:ext uri="{FF2B5EF4-FFF2-40B4-BE49-F238E27FC236}">
                  <a16:creationId xmlns:a16="http://schemas.microsoft.com/office/drawing/2014/main" id="{782FA736-DE89-4D13-B0A7-3906B32CE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E5B544-B8CA-E661-3E9B-AD19C34D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529540"/>
            <a:ext cx="8915399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Data flow diagram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A54B62D-FC5C-4E1A-8D8B-279576FE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70" name="Freeform 27">
              <a:extLst>
                <a:ext uri="{FF2B5EF4-FFF2-40B4-BE49-F238E27FC236}">
                  <a16:creationId xmlns:a16="http://schemas.microsoft.com/office/drawing/2014/main" id="{4706D2CB-CE4C-4F40-B189-FD7BB4466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2714CF7E-2DF6-4F91-8BB2-D62E8B54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29">
              <a:extLst>
                <a:ext uri="{FF2B5EF4-FFF2-40B4-BE49-F238E27FC236}">
                  <a16:creationId xmlns:a16="http://schemas.microsoft.com/office/drawing/2014/main" id="{F30DCFE1-624D-4D3C-AC61-757C2FF35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30">
              <a:extLst>
                <a:ext uri="{FF2B5EF4-FFF2-40B4-BE49-F238E27FC236}">
                  <a16:creationId xmlns:a16="http://schemas.microsoft.com/office/drawing/2014/main" id="{BF08ABFE-DD31-4F1F-9520-93CC613CD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31">
              <a:extLst>
                <a:ext uri="{FF2B5EF4-FFF2-40B4-BE49-F238E27FC236}">
                  <a16:creationId xmlns:a16="http://schemas.microsoft.com/office/drawing/2014/main" id="{ADFB2DBD-F00A-4820-876F-4E75F216B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3F85387B-5668-4570-BC5C-AA89417C7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FEA70EF6-623D-453D-8360-1B0C142A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FE3B449C-A5FE-44B9-A01C-A115C37D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35">
              <a:extLst>
                <a:ext uri="{FF2B5EF4-FFF2-40B4-BE49-F238E27FC236}">
                  <a16:creationId xmlns:a16="http://schemas.microsoft.com/office/drawing/2014/main" id="{BD672E89-DAB4-41AE-891D-6B6A52B0E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C69123C3-F0F9-4AA7-BA7B-9E5E0AF27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E10779C5-3DD9-489D-9A2D-EF45B7BE3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1D3B4B35-2090-4DA8-ADBE-DD888B4E1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46FA917F-43A3-4FA3-A085-59D0DC397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data flow&#10;&#10;Description automatically generated">
            <a:extLst>
              <a:ext uri="{FF2B5EF4-FFF2-40B4-BE49-F238E27FC236}">
                <a16:creationId xmlns:a16="http://schemas.microsoft.com/office/drawing/2014/main" id="{E97944BA-C4A3-C85F-01CE-3657F3DCE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697" y="263590"/>
            <a:ext cx="7098798" cy="4489988"/>
          </a:xfrm>
          <a:prstGeom prst="rect">
            <a:avLst/>
          </a:prstGeom>
        </p:spPr>
      </p:pic>
      <p:sp>
        <p:nvSpPr>
          <p:cNvPr id="85" name="Freeform 33">
            <a:extLst>
              <a:ext uri="{FF2B5EF4-FFF2-40B4-BE49-F238E27FC236}">
                <a16:creationId xmlns:a16="http://schemas.microsoft.com/office/drawing/2014/main" id="{9CBF007B-8C8C-4F79-B037-9F4C61F9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85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E03CE-7907-FAF8-4560-AC7CC26A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 sz="3300" b="1">
                <a:solidFill>
                  <a:schemeClr val="tx2">
                    <a:lumMod val="75000"/>
                  </a:schemeClr>
                </a:solidFill>
              </a:rPr>
              <a:t>Data Preprocessing</a:t>
            </a:r>
            <a:br>
              <a:rPr lang="en-US" sz="3300">
                <a:solidFill>
                  <a:schemeClr val="tx2">
                    <a:lumMod val="75000"/>
                  </a:schemeClr>
                </a:solidFill>
              </a:rPr>
            </a:br>
            <a:endParaRPr lang="en-US" sz="33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EE579-C1B4-6628-42D8-020F14532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Handling Missing Values: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Impute missing values using methods like mean/mode/median imputation or more sophisticated techniques like KNN imputation.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Normalization/Standardization: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Scale features to a standard range using techniques like MinMaxScaler or StandardScaler.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Encoding Categorical Variables: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Convert categorical variables to numerical values using one-hot encoding or label encoding.</a:t>
            </a:r>
          </a:p>
          <a:p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52147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2345</TotalTime>
  <Words>1161</Words>
  <Application>Microsoft Office PowerPoint</Application>
  <PresentationFormat>Widescreen</PresentationFormat>
  <Paragraphs>105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Wingdings 3</vt:lpstr>
      <vt:lpstr>Wisp</vt:lpstr>
      <vt:lpstr>Heart Disease Prediction </vt:lpstr>
      <vt:lpstr>Introduction </vt:lpstr>
      <vt:lpstr>Literature Review Heart Diseases</vt:lpstr>
      <vt:lpstr>Heart Disease (contd.)</vt:lpstr>
      <vt:lpstr>Dataset Overview </vt:lpstr>
      <vt:lpstr>PowerPoint Presentation</vt:lpstr>
      <vt:lpstr>Methodology </vt:lpstr>
      <vt:lpstr>Data flow diagram</vt:lpstr>
      <vt:lpstr>Data Preprocessing </vt:lpstr>
      <vt:lpstr>Feature Engineering </vt:lpstr>
      <vt:lpstr>PowerPoint Presentation</vt:lpstr>
      <vt:lpstr>Model Selection </vt:lpstr>
      <vt:lpstr>PowerPoint Presentation</vt:lpstr>
      <vt:lpstr>Model Training </vt:lpstr>
      <vt:lpstr>Model Evaluation </vt:lpstr>
      <vt:lpstr>Outputs</vt:lpstr>
      <vt:lpstr>PowerPoint Presentation</vt:lpstr>
      <vt:lpstr>PowerPoint Presentation</vt:lpstr>
      <vt:lpstr>Conclusion for Cardio Dataset</vt:lpstr>
      <vt:lpstr>PowerPoint Presentation</vt:lpstr>
      <vt:lpstr>PowerPoint Presentation</vt:lpstr>
      <vt:lpstr>PowerPoint Presentation</vt:lpstr>
      <vt:lpstr>PowerPoint Presentation</vt:lpstr>
      <vt:lpstr>Conclusion for UCI Dataset</vt:lpstr>
      <vt:lpstr>Predicting Diseases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Sree Sravya Tumuluri</dc:creator>
  <cp:lastModifiedBy>Sree Sravya Tumuluri</cp:lastModifiedBy>
  <cp:revision>4</cp:revision>
  <dcterms:created xsi:type="dcterms:W3CDTF">2024-07-11T05:44:43Z</dcterms:created>
  <dcterms:modified xsi:type="dcterms:W3CDTF">2024-08-01T05:53:13Z</dcterms:modified>
</cp:coreProperties>
</file>